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84" r:id="rId2"/>
    <p:sldMasterId id="2147483709" r:id="rId3"/>
    <p:sldMasterId id="2147483734" r:id="rId4"/>
    <p:sldMasterId id="2147483794" r:id="rId5"/>
    <p:sldMasterId id="2147483866" r:id="rId6"/>
    <p:sldMasterId id="2147483890" r:id="rId7"/>
    <p:sldMasterId id="2147483902" r:id="rId8"/>
    <p:sldMasterId id="2147483962" r:id="rId9"/>
    <p:sldMasterId id="2147483974" r:id="rId10"/>
    <p:sldMasterId id="2147484010" r:id="rId11"/>
    <p:sldMasterId id="2147484022" r:id="rId12"/>
  </p:sldMasterIdLst>
  <p:notesMasterIdLst>
    <p:notesMasterId r:id="rId56"/>
  </p:notesMasterIdLst>
  <p:handoutMasterIdLst>
    <p:handoutMasterId r:id="rId57"/>
  </p:handoutMasterIdLst>
  <p:sldIdLst>
    <p:sldId id="256" r:id="rId13"/>
    <p:sldId id="338" r:id="rId14"/>
    <p:sldId id="260" r:id="rId15"/>
    <p:sldId id="259" r:id="rId16"/>
    <p:sldId id="262" r:id="rId17"/>
    <p:sldId id="368" r:id="rId18"/>
    <p:sldId id="264" r:id="rId19"/>
    <p:sldId id="265" r:id="rId20"/>
    <p:sldId id="369" r:id="rId21"/>
    <p:sldId id="372" r:id="rId22"/>
    <p:sldId id="319" r:id="rId23"/>
    <p:sldId id="373" r:id="rId24"/>
    <p:sldId id="322" r:id="rId25"/>
    <p:sldId id="366" r:id="rId26"/>
    <p:sldId id="374" r:id="rId27"/>
    <p:sldId id="281" r:id="rId28"/>
    <p:sldId id="283" r:id="rId29"/>
    <p:sldId id="351" r:id="rId30"/>
    <p:sldId id="352" r:id="rId31"/>
    <p:sldId id="315" r:id="rId32"/>
    <p:sldId id="285" r:id="rId33"/>
    <p:sldId id="287" r:id="rId34"/>
    <p:sldId id="355" r:id="rId35"/>
    <p:sldId id="356" r:id="rId36"/>
    <p:sldId id="357" r:id="rId37"/>
    <p:sldId id="359" r:id="rId38"/>
    <p:sldId id="286" r:id="rId39"/>
    <p:sldId id="291" r:id="rId40"/>
    <p:sldId id="370" r:id="rId41"/>
    <p:sldId id="295" r:id="rId42"/>
    <p:sldId id="296" r:id="rId43"/>
    <p:sldId id="299" r:id="rId44"/>
    <p:sldId id="300" r:id="rId45"/>
    <p:sldId id="362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11" r:id="rId54"/>
    <p:sldId id="316" r:id="rId55"/>
  </p:sldIdLst>
  <p:sldSz cx="9144000" cy="6858000" type="screen4x3"/>
  <p:notesSz cx="6718300" cy="9855200"/>
  <p:defaultTextStyle>
    <a:defPPr>
      <a:defRPr lang="nl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3" autoAdjust="0"/>
    <p:restoredTop sz="91837" autoAdjust="0"/>
  </p:normalViewPr>
  <p:slideViewPr>
    <p:cSldViewPr snapToGrid="0">
      <p:cViewPr varScale="1">
        <p:scale>
          <a:sx n="101" d="100"/>
          <a:sy n="101" d="100"/>
        </p:scale>
        <p:origin x="96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21.0.51\groupshare\Delivery%20Management\FWC%202%20-%20PO_2016-20_A5\SC149+369%20%20-%20Daily%20maintenance%20-%20COMM%20C1\EU%20in%20slides\20812%20-%20EU%20in%20slides%20updates&#61480;\Copy%20of%2010_Population%20in%20the%20world_2019_2.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22-4CE4-B10B-05389BCEB38B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22-4CE4-B10B-05389BCEB38B}"/>
              </c:ext>
            </c:extLst>
          </c:dPt>
          <c:dPt>
            <c:idx val="2"/>
            <c:invertIfNegative val="0"/>
            <c:bubble3D val="0"/>
            <c:spPr>
              <a:solidFill>
                <a:srgbClr val="CC00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F22-4CE4-B10B-05389BCEB38B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F22-4CE4-B10B-05389BCEB38B}"/>
              </c:ext>
            </c:extLst>
          </c:dPt>
          <c:dPt>
            <c:idx val="4"/>
            <c:invertIfNegative val="0"/>
            <c:bubble3D val="0"/>
            <c:spPr>
              <a:solidFill>
                <a:srgbClr val="33C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F22-4CE4-B10B-05389BCEB38B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F22-4CE4-B10B-05389BCEB38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22-4CE4-B10B-05389BCEB3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CS!$A$1:$A$6</c:f>
              <c:strCache>
                <c:ptCount val="6"/>
                <c:pt idx="0">
                  <c:v>EU (2019)</c:v>
                </c:pt>
                <c:pt idx="1">
                  <c:v>Čína (2019)</c:v>
                </c:pt>
                <c:pt idx="2">
                  <c:v>Indie (2019)</c:v>
                </c:pt>
                <c:pt idx="3">
                  <c:v>Japonsko (2019)</c:v>
                </c:pt>
                <c:pt idx="4">
                  <c:v>Rusko (2019)</c:v>
                </c:pt>
                <c:pt idx="5">
                  <c:v>Spojené státy (2019)</c:v>
                </c:pt>
              </c:strCache>
            </c:strRef>
          </c:cat>
          <c:val>
            <c:numRef>
              <c:f>CS!$B$1:$B$6</c:f>
              <c:numCache>
                <c:formatCode>General</c:formatCode>
                <c:ptCount val="6"/>
                <c:pt idx="0">
                  <c:v>513</c:v>
                </c:pt>
                <c:pt idx="1">
                  <c:v>1433</c:v>
                </c:pt>
                <c:pt idx="2">
                  <c:v>1366</c:v>
                </c:pt>
                <c:pt idx="3">
                  <c:v>127</c:v>
                </c:pt>
                <c:pt idx="4">
                  <c:v>146</c:v>
                </c:pt>
                <c:pt idx="5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F22-4CE4-B10B-05389BCEB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271900240"/>
        <c:axId val="271900632"/>
      </c:barChart>
      <c:catAx>
        <c:axId val="27190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n-US"/>
          </a:p>
        </c:txPr>
        <c:crossAx val="271900632"/>
        <c:crosses val="autoZero"/>
        <c:auto val="1"/>
        <c:lblAlgn val="ctr"/>
        <c:lblOffset val="100"/>
        <c:noMultiLvlLbl val="0"/>
      </c:catAx>
      <c:valAx>
        <c:axId val="2719006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190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EEAB4A-E724-458A-8F76-FED5860EA8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644B8-3E1B-4493-8213-384B5DA180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D625CE1-5921-439D-BF92-10362F5A2296}" type="datetimeFigureOut">
              <a:rPr lang="en-GB"/>
              <a:pPr>
                <a:defRPr/>
              </a:pPr>
              <a:t>08/04/2020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8AB59-1093-4DF1-AF41-CDE96E3911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B5326-B07E-417F-B979-5F31D1B3ED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5238" y="9361488"/>
            <a:ext cx="2911475" cy="492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5FE659-98D8-4BD9-9FDE-2B346B05526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A3C4A6-EF76-403C-82C4-739B67A952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A4BFAF-19AE-43C3-B3F3-796864AF43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05238" y="0"/>
            <a:ext cx="291147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CD6120-17A8-4BC5-B1C4-38F9D3EDD414}" type="datetimeFigureOut">
              <a:rPr lang="en-GB"/>
              <a:pPr>
                <a:defRPr/>
              </a:pPr>
              <a:t>08/04/2020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ABE4187-506B-4546-A226-112654F3D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31900"/>
            <a:ext cx="4432300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9A19893-3130-4D3F-9BA8-865EA82AD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1513" y="4743450"/>
            <a:ext cx="5375275" cy="38798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4DDBC-8091-4C01-8C20-C18E50ED1B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1488"/>
            <a:ext cx="291147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2B9B4-7E22-45AE-9A13-16A1DBE6E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05238" y="9361488"/>
            <a:ext cx="2911475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D79AFE7-C9A8-4AE1-A64B-9ADCD2B9DB6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E5E333AE-6932-4CFF-B5D7-B92F99BEA6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13781FD9-9FF2-4C63-BC06-A874BE6EEF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9C2A85E9-D706-4348-B585-5C2AAA7D6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A1488BE-60FB-4A3E-9FB3-2F659B802FEA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1352A55-6477-43A7-B2ED-636BAA4B25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822AF594-536D-4CF1-8568-08499C6976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4FA63E6C-5390-478C-80FF-F61D5DCA2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13" indent="-282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1888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4325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8350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00CDED8-9BCD-4592-8559-AE37457FF9D1}" type="slidenum">
              <a:rPr lang="en-GB" altLang="en-US" smtClean="0">
                <a:solidFill>
                  <a:srgbClr val="000000"/>
                </a:solidFill>
              </a:rPr>
              <a:pPr/>
              <a:t>2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617FF1DF-6FDD-4515-AADF-3F99D07FF3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96B1F56-7FBD-45DD-A788-5CE3A47D1CDB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E63F0EF-1BD0-4AFA-A719-CB29D0B246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517317F5-6F6B-4C2C-96CA-6CD8A317C8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456331E-6F37-4864-A452-E1C8B56668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CD2269E-40D5-47A1-89F9-CD0EE7ADE7F3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4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887B0C1-5869-415F-BC77-64F8F45DA4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E57DA88-1FC7-4CAE-A73E-D016CF6682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FBFF6F4D-ACCC-47E5-9C1D-54B02CBDAE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69DD54E-0906-484D-BBDB-C12746AA6234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5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CECA0AD-16ED-4609-B38B-FA3F5A31AD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908AFDA9-A11B-4CB3-849A-769BB94AC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85D0CE33-9749-4374-9336-5DB18337C6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0FAB200-3125-4681-B823-968C2027DF3E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6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B7DADDC7-30F8-47F2-8BE1-AD3A571CF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B1A46FF-2F95-48D6-B177-5D3E015D3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AFFC3F30-0351-425C-A009-C50405D1A2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EC2C81E-65EB-4B34-B0D2-055F3B3E58AA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7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18969F41-5C0D-4EF6-9F6B-FDF2FA4C93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BF68E5AE-585A-41D4-B57D-B8E168D0F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B36B9B23-0684-42B8-B752-0134212011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971085A-4885-4D58-8246-5245FCA2CF1F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8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B9CA483-9C62-4C09-A6D2-6CAD7FE324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0BF34FEF-8982-4EF6-9CAB-C46D6C1CAF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76F2DE8F-D989-4DD5-8A2D-EAB3B0E1EE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9B86C0A2-D030-444C-AEE2-87B12AC931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7A71B4DB-4C9F-4590-96B8-920FD4E28C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C1418D7-1DB6-4594-AEF0-382CF5E3A3EF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4B50308-53B3-4A24-8ED6-8625A94DFBD2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1940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CB6B73A9-C269-44E4-A610-E66CD7793F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3EE46F76-6213-49D3-AE3E-947254FF29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ACD1A27F-AA4B-4AE9-8196-C4AB2C5619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0602" indent="-28869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4773" indent="-2309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6682" indent="-2309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8591" indent="-2309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0500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2410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4319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6228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778CE82-9C4E-4105-870E-9F62F0C03FE7}" type="slidenum">
              <a:rPr lang="en-GB" altLang="en-US" smtClean="0">
                <a:solidFill>
                  <a:srgbClr val="000000"/>
                </a:solidFill>
              </a:rPr>
              <a:pPr/>
              <a:t>12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398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B3A2BFBD-AB99-49C0-99BC-3887D86F1D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4850B851-A16F-481A-A701-FC2AA9149D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D36A7848-3B49-452E-BF9E-3A0C8AFE6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5E1036-ED1E-446A-A673-2153DD653116}" type="slidenum">
              <a:rPr lang="nl-BE" altLang="en-US" smtClean="0">
                <a:solidFill>
                  <a:srgbClr val="000000"/>
                </a:solidFill>
              </a:rPr>
              <a:pPr/>
              <a:t>13</a:t>
            </a:fld>
            <a:endParaRPr lang="nl-BE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B5085AED-492A-4ACD-AA4F-250A651B8D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643D9A45-E4F6-45F6-95F1-A2679BCBB4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FA77DA5-2256-4D69-90EF-B1951CEE0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0602" indent="-28869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4773" indent="-2309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6682" indent="-2309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8591" indent="-2309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0500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2410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4319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6228" indent="-2309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B00787E-192C-492A-98D5-81106CB027E0}" type="slidenum">
              <a:rPr lang="en-GB" altLang="en-US" smtClean="0">
                <a:solidFill>
                  <a:srgbClr val="000000"/>
                </a:solidFill>
              </a:rPr>
              <a:pPr/>
              <a:t>15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104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5F7DD71A-FB8B-4E33-B2CB-E752827D97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568F2F-BFBA-42F4-AFA6-E4D39857EAE9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16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30F88CEB-42CF-466F-998F-BB1BA370CD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EA82B11-FAE3-4F13-9AB5-20FA9AAB4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01CB61B5-6D0D-46D4-B3A9-2752EB72BB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9EDFDFDC-7A1C-4DC9-91C4-CD8351BC2D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0CE0E4D3-9A77-45C2-A2F3-3CDB67CD4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87C2DEB-FFC1-4A28-B466-3070D88370AB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80C1B4AB-1354-4B9F-8E72-7FB9BA6F8D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160565B3-A836-4DD8-96B6-DA8AB92264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2096A447-278E-4A80-A051-0E88D21CD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E795B2-DD2A-4743-B94B-5C4F3ACE32E4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7EA543BE-6250-44BF-80E9-9A2F3944B4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217D750F-6094-4ACC-8C5B-3E3C5F72DD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55452834-7A54-427E-AD3A-F3BE48F09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FD4609B-5545-4629-A971-C2C479F8FA37}" type="slidenum">
              <a:rPr lang="en-GB" altLang="en-US" smtClean="0">
                <a:solidFill>
                  <a:srgbClr val="000000"/>
                </a:solidFill>
              </a:rPr>
              <a:pPr/>
              <a:t>23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50045E4C-25F4-4E30-8C9A-AF3F988F79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4E45ADC2-8654-4C89-9913-E7ADF92DE6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F0E1E689-24C7-41EF-AE60-6CCAE51DB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13" indent="-282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1888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4325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8350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3CEA7AA-07A6-4213-A2A7-E34128D63181}" type="slidenum">
              <a:rPr lang="en-GB" altLang="en-US" smtClean="0">
                <a:solidFill>
                  <a:srgbClr val="000000"/>
                </a:solidFill>
              </a:rPr>
              <a:pPr/>
              <a:t>25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0CF5D97F-83AD-468F-9BD3-A5EFC9A097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5E2D996-737B-4FAA-95CC-9D6E9A97C17E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26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68DBA4B-D89E-4A3D-8581-DD52FEBE3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C5A824E1-C0A4-403D-9FB3-28C84A4D2E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3ADC8838-4602-4F69-92E2-5EB441BA66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0C86203D-137A-429F-81E8-5838939607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BE" altLang="nl-BE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B4C79573-A46A-4AB5-A0DA-C812D1FFF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E5778B8-F393-41FF-81DA-5AC93247235E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27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234CB654-6DE0-4949-9A7D-43FFE65A25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50B24F1F-E801-44EA-A40D-097F6A5037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9FEABFE9-0A66-485D-92E9-F332729AD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7A67AD6-3F0B-48D1-9624-9CD1ACF97812}" type="slidenum">
              <a:rPr lang="en-GB" altLang="en-US" smtClean="0"/>
              <a:pPr/>
              <a:t>28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7BCD9244-C5F2-40CB-AB72-5460938BC5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BDC33D7D-CBEE-444F-B581-B46778ACFD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FA4498AF-7C40-4C66-9A1F-EA82690C6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FE3A7DC-3D74-4242-80C8-FC1F285123C3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32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5E05BFED-7CB4-4547-B9F7-6DDBEE51AF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7424F785-A696-4136-A31A-4FA1EBA581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D88635F2-0F34-4137-AF65-1BE4CDC590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0468C95-8117-4097-858D-6A4386D75E9B}" type="slidenum">
              <a:rPr lang="en-GB" altLang="en-US" smtClean="0"/>
              <a:pPr/>
              <a:t>33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D6B1964E-0633-42D5-9872-2BC427D088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13" indent="-2825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1888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4325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8350" indent="-2254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AF0B86B-8C1A-4280-9B6A-A0CB77FD7576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34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195A9D38-4644-407F-9E4E-1564D43B65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8EDB4B47-CFD4-44F5-8760-ACDBF04F6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46395C67-37A7-4D6A-98C3-F29A264BD8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D6549582-2776-4746-A275-241A7988E2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07011793-89E5-4101-9C5D-E5A47149CC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D1C3BE-C2EE-46D4-852E-A0B128C755AE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35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44E67F6B-0F04-4BE0-BB04-8A5B6D8AE4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B6E1F62-EDF8-43AA-822B-7E8AAD510541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36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885F39F4-69D5-4C7E-8AA7-4C880B4C2A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EDBC048F-E4DE-49F3-BE46-5AA0C051A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727BF8D8-53D7-47B9-BA7A-10F2FE3AC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4C48AFC-C299-4791-A867-A16369ADCC90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37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F9F72F98-C28F-4B71-9E8A-9A1E399371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F8FA0EBE-D85B-4450-BE4D-B6378EBCB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7482A2A-3034-4C23-9726-BC934CE661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7AD45A2-C846-4477-8B72-1299B1927ABF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38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FEA7CF1B-41E7-47F8-BBE9-AD561E2902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859D157C-057A-42BD-A7B7-72EA5B6D7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87C7E598-71E3-4A49-A326-3BABC2DCA3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E84CAEC-C505-43B2-8BC2-651302A7F83C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39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ABD87829-754B-415B-AEE3-5818968736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A7F4B188-70D7-4EB7-BBC5-1D47AF1E2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86857F31-4458-469C-9C5D-9ECDF8A4F1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A0D5371-4A01-496C-BAB6-F5E20876F0C3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40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C55C2D38-4A52-4203-9EB9-684C3E1FC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4D0EFBBC-A8BA-4658-916F-E155C03A65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0DF424CD-F612-468A-AD52-55EDA1A1A4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65AAFA9-91D4-4998-999B-A3048ED301FF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41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95235CD4-B33B-40D8-8FB3-07F187DDFB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E2256BF2-3C2A-4356-90A4-22BEC320F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nl-B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30824E12-1D9E-4330-85F8-D231829A1E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48A41DF-3077-4983-8FCB-E73A8BAB25B1}" type="slidenum">
              <a:rPr lang="fr-FR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42</a:t>
            </a:fld>
            <a:endParaRPr lang="fr-FR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2B843B9F-ED64-4CB1-87F8-205B3F8AB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181A8F65-7916-48E1-B5E0-97504D4FE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80EF7651-5D7F-43A1-9918-EC6D229326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F5AEE18-8407-4CE7-AF41-BD974D0879FF}" type="slidenum">
              <a:rPr lang="fr-FR" altLang="nl-B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43</a:t>
            </a:fld>
            <a:endParaRPr lang="fr-FR" altLang="nl-B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C679D800-CA7D-4716-B8E9-13C5E6FACB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0C5CA640-BB7F-4DEF-94E3-67A422134C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B772B-AD70-4265-AEA3-6D8FB8E6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E1F9C-7DFE-4567-96CC-716E16D4BE2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5794D-B59F-4D52-A011-99BAD88F4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B012C-8EE9-423C-B29D-78EAD760A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66958-471B-456B-9933-AEE176E36256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0469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3769C-6594-4C86-8FF1-60E214CC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C7ED4-3860-48E2-89AC-52ABA74877C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A2769-43AE-444D-BE27-2BD676CD5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1E3E0-79A0-44F9-80A6-09145A68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18A25-137B-4E38-9D9F-E91A10D9399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614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149F0-1A8C-4FD1-BCBC-700CD7DB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E38C3-E7D0-4D7F-9180-27A2A0A5F10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9B3E8-78C0-44B3-B7D7-8CD1AA75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935B1-85E4-4149-9F1D-1A90C1B9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203B2-B9B3-4DEA-B141-2F69FF270FD3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82604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2F19D04-C41C-4E40-A765-AD4F5B346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92B3B-1214-4927-8BF7-C689F6A7025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7442377-49ED-4D3D-BB79-358A33F2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C55E83-220D-4BBF-9D9F-6F20D2E4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3F91B-FD42-4F94-A7D6-ECF37BAB0CA6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93817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54DF5EB-6FD7-42B1-880C-95D2A1074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EFB9B-14BB-4243-8691-E05FFD3013B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B0EC60C-F827-4C78-90F9-15FB57ED1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9391A6-1F90-4414-82DD-4E56014B9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9244-99D8-4D39-8B21-40022ECD85F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90140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966A915-5AB8-4D3A-96E8-D1CCA1424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324D-CDF0-44A0-A8E3-79FC57637F21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7B83699-EECD-4DD3-A8B7-CA7DC90B3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0340103-ACEB-40A4-B7B8-A8984406A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5D129-952D-4563-92CE-E7099057C6A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349496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113937-0717-494D-851D-BE6F876B0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AF175-CFD5-4BCF-A370-6DC1EC2C067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4BD091E-5F37-4460-A8D6-D92C828F2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A47722-0FFF-4D5C-AE3A-17785371B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89B94-DD94-4993-B7D2-B7D725163503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745458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4AB6AD-7A99-45E7-9414-D5472AC21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2ADFB-6764-418E-976C-4210B7FCB3C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85819B7-4C4B-49CF-8E07-6B7D94F4A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D2F8A9-61A1-443D-9BC1-087743253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BCC1F-3B39-4637-BC7E-0A31D4B212E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76587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AC2D25-3A70-4FD4-8CF9-5BED602C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8C45E-0C9C-4111-A36E-D732E30CA988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90BB31-6A0F-42C4-A46B-DA9E606FA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DFCE66C-D014-4B5E-BB12-E8414F74F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1872D-FB3B-472C-BAF3-81031D6D96B8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61215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414CA-9631-4416-B2FF-3A74EFA46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99424-24C5-416C-91AA-A3D2D248068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00D59-3ABB-4653-8B8E-3B9A840EA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C7CD0-CD61-43C1-888B-57B5BD0E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1E266-B59F-4016-8EFE-4A8377CCDA70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58025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40713-64D4-42B8-A8BF-5C7389956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85599-4595-4FB6-BF09-37240BDAE6B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57EEA-3B5B-4C47-BF15-52B0B4DA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D98E9-234E-48CF-B2D3-05A2D3A4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95941-6E59-42D1-9848-2ED6BC8D03B3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975010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138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7285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8142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4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4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1587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7448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999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583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745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967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4335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4087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4087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138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742791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26000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2606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9332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5808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4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4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80742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7394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30422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291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0420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506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69819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4087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4087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1313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742791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951557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87CC1-A0F4-4F87-86B7-05089F611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9677F-6FA5-40E0-9971-52F84913726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C1409-D249-4FB3-9F58-8D389FB7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5BD62-1800-44A0-9CFD-60A825B15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E7291-AE78-4FD1-B764-4D04261F62A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9051056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09BC6-555C-4D63-B276-4CC3D423A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E7BE-8E6A-48CB-9F02-5E16C544FC4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0190D-0A0B-4F9C-AABC-60A2B797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40B8-01BB-4510-9097-954F45296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66A75-2941-4262-B1A2-503CCB8EBC6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8837805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76CFA-F846-4725-85E9-9B009618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92A94-4025-43F3-8E71-529A67E036C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D4BF7-841C-4009-A36A-A689FDD74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08B42-59E4-4072-80EA-FF9315BC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ED321-3E51-42E4-BF33-AA8E85674A98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2764993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5B9B4F4-2728-4C60-A3C0-17B8C8D61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DC769-1243-4130-AE0D-715DE7771DD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A25203-55B6-4D3A-802F-3ADA887EF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4BF92B-2CBD-4E12-9DEE-BE5527FE0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180B6-BB71-418A-AE73-DBBB727E513D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3531328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3B74B02-BF3E-4025-B48C-81D61D902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6395F-4FFF-4C7F-BA8C-5BFBF338BB0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8FB6188-8BB9-4D46-BD75-8DB5DD02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9D9A36B-D95D-4C79-B8DE-E25547E8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6775F-4A57-4D26-AAA1-7152A1C53EF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6248894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BB89CF-9E5B-446F-8640-3B3016F75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F480D-30B6-4E90-AB2B-F7909903861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925F630-84BD-491C-AE2A-CB31D331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3096AF2-A3FB-4E7B-A8EC-4B2589CF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7E293-1B41-4279-A12F-A7233D1A9C1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464954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44FD290-2E5B-4B5B-A395-2FBD9115E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5FFBE-9222-4ABF-84FD-AB65CEC8119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683CD1C-EBE3-4ED4-BDF2-9B5742BB7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03AD921-AE4D-4807-ACE4-622C4E06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7D639-F55D-4F5A-890A-A9595540E8B4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32320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232F66-60DD-4055-A317-CD3B62FC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8476-6E9A-4E58-9681-C2287B8974A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0E4323-9066-489B-99EA-6AE354F1A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792365-B616-4BAF-B49A-F5DF6FD2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A03CF-03CC-4A17-9AB4-ECD1D7B9EC2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89032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35B767-D972-496C-8573-7E4C8B08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FB829-5526-4E5B-807D-182A8AFB466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D8D9749-B6B0-449D-8943-85EC2C81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826DE2-3B39-475E-8DAA-6A678135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21641-DB89-4E45-B846-4C3BA482B6C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874150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7D131-D8A9-4B34-9E51-89B6BE1A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9B328-8915-4185-BCCF-4C7A2D8065B0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4DF07-0C5F-4AE1-A77B-E222255F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3765C-DEA7-415F-88F6-BD072130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8EF0C-34E6-438C-A479-E64E3065909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1963645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9DC06-F7D0-44DF-A360-3463438DE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B549C-BBF4-440A-B27A-31B44E26D68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8A0D7-51A7-45F1-9A60-C38A124F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A91E5-38D0-40F9-B769-52F71CA91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6A022-84F9-45B0-A4AA-325F7668D7B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533553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3032A-54D7-406F-9F06-BB1D7819B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7D406-637E-4032-8B13-7F504DF27947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31A71-95EF-4468-AD6B-9A3683A13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34841-9CF1-43E6-9679-161B5035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8D553-9CF7-404D-B418-A87A13CA1A30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8528554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26BBC-0615-428A-8AC2-6DF3D158F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FC8BD-BAD3-43E3-884C-25FD2FEA161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85E17-E624-493B-A88C-74B6DCB74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519EF-786E-47B7-A5B4-A1CCB4DD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319C4-3FFD-49BE-BB17-C34E63632A5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6153161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5AD84-9287-4EFE-BCED-00BC33DD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651E7-2F23-4DC9-B877-CB281B8CD52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A9E6-93E5-4357-BC10-283959FB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68C90-6D1B-494E-8841-D415B597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D15F-7CED-4ADD-B2F9-277E29F2668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5110249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05E038-B1BC-46F7-8C61-D0894679E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DCB96-0277-442A-AAB9-18259CF5A0AF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98D640-5C55-4476-AF68-94041490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5FBA94-08F7-482F-A1B6-72194585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06D2-9A4A-4808-AC83-48E8DC8DDE8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690895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D8F5868-83D6-4DF5-B211-A97281C7B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7C0C9-200C-40F9-B055-716E8A01239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04DD3E2-DCB7-4C2C-8A78-40A73941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EAA6EF-F439-47BD-97A5-4ECD43BE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87C94-0F62-4E21-ACDA-F5E90C7DB4B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0031836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E5CFA93-834D-4DB6-B084-F676994E7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1CF53-BCB2-4B08-83BC-018B291F368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DDE7F13-4A3F-43DF-A9E8-4F998E3CB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AF318A-4172-45EA-B0AC-1B127051C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F7122-614B-4F0E-A035-404AE740214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52708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A1A2ED-C008-4EDB-9BCC-11CF1A021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2FE64-C85A-4CF3-A786-D906280F284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184A2E9-C188-4C6B-B785-2E9FCAE57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8487D31-9EFB-4EE9-93A5-641A529CF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8D93E-F862-4632-91E2-6077CCDEDD16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250753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CFB61E-B991-492A-82AC-5DC87ED9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BC006-870B-4BF3-8F6F-5E728A9F3CE1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26875A-DBD7-4BDE-8E80-7276B76F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C99505-C643-42A4-A017-9E5A3605F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2A454-6D84-4553-B18F-D8F687BC7B4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3758880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1F9AAF6-4126-48AE-8A6E-767242CAE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B4D80-8E85-4D34-A6E6-C88CB7178297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0DC42B-03D9-404F-912E-7E027F69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C2E7C6-F416-4070-A2D0-2876E5223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592FB-4948-490B-8FE4-D9D14DB5D444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538501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77EC2-EB5A-4F70-BA06-3A3587CD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D4D1-929C-4176-B1C4-EBA3494FC12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89BFB-86B5-4973-AD82-E5BAED527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B65CC-4421-4AEF-82C0-F4FDCA22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C325A-C8BA-410E-927E-8B84DB459764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7414326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BE85A-3ABC-4319-93AF-120EAB246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D798D-4968-4712-90E2-2B485CEFB80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B6FB0-8B6A-4BC1-BF5D-B2CB76E6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BBC14-49D8-4F5F-AB12-44971104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FE4AC-3A55-41F4-99C3-BA973E486F9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846148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6B616-7703-4519-98BD-F5417DC5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09BE7-E9AC-46D8-885B-1888AE70C2D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65E1A-DC86-4978-96FD-BCFFFE65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164F5-9931-438A-95D8-E8EE5246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BF9F5-9B71-4FF2-9025-C7FF1F2CFBE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2007051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4E95B-9A5C-4BE9-A59C-A7D1240D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3DF19-EE16-45FF-BBC3-2AF05DC6BC5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D8500-96EB-4F4A-8C32-EF371D764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167E8-567E-468A-8D86-B745A8AFC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F50F1-E3E5-4BF2-AB1C-A7A316C7ADCA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103721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DECB4-F5CB-44E2-B610-C8CA5128B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C4F4C-5334-4AF5-89EC-4767D2A07667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C4874-2D76-4829-A52E-CE975F9CE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CF01F-683C-4B53-9ED2-455A6908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DF7AC-66D4-426E-98BC-7E5101655F7D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4693124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EC0FF5-25D4-4171-A535-860ED1D10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1AE97-1B68-4703-9EFC-F86E4BF0D7D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5885B7C-6840-4F45-AD2F-DE0D5B164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D3867E-7811-45DB-8B0D-0D902196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12C00-84B9-4BEE-9E35-30A1CDEB8F96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6238445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8D60503-DF5F-4001-AD37-D08173242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2ECD-F01C-4275-80DE-6B077C7A7C1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408EE38-56CE-4F54-BDD5-24AFC2751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643F8B-2A92-4538-A570-278BDFB2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2B08D-461D-4C6E-9D9A-6576B952E08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15864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34C64A7-B035-47C6-816B-8DF179EE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652F9-3178-4527-BB0B-C2859A23C4B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7602BED-2F38-4670-B841-219B4777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822874-66AE-411D-AF07-D9A3C5B22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0C46-CBDE-4D66-931A-56F0A393AEA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7723320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4391D10-7DBF-41CF-BA98-4B15064E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D65C4-BE6E-421E-B00F-DE45F18E428F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294FE03-1109-4F2A-BD10-1369E1113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C63A99C-92B3-4284-B01A-DAEEBC5B8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F70E7-6957-412B-A0A7-C24790ED58B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074969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BF132F-A591-483E-A7C1-0B7ED09B9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8EF9B-0D3D-4767-8909-57410920510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897547-B0B3-4A27-B3AF-A1B92C8A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FB6B0F-4E7D-4640-A8B3-4609C894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C8D94-A874-4912-9EB1-A0688DA8D6C6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8066944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D62A468-0197-48BF-826D-CA9DF48DA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6A705-011B-4F76-880C-86CE7E1AC2C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4016DF-D3DB-417B-B74E-CCF0E9C3D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FC3CA7A-8498-4911-B3E6-E7393D1A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4EEC8-B803-40A7-8F8B-110AE1E5B43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912564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EE7A0-5873-4005-B893-77ABA5C1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8E968-544B-4486-BC64-5EAA8F7C070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9CA9C-18BD-401D-BBAD-ADBC0308E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63FE6-6BF1-425C-AF7B-8E07592F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E098F-3BB3-4150-A380-8AAA4730223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8246342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70079-F2AB-4514-B1D6-2A3863C4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810B1-92E3-4540-A66C-E0AA2C14DEF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0F5C5-0067-440E-8261-9DCD485CB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5AA58-683E-489E-AFC9-B3F9BCE94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E1F47-C8C1-48D1-AB9A-8ECAB3E61C4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120593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DAC86-DDE6-4EAD-9826-67BFD90F9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21A32-1CA3-423B-9C79-040705AD22C8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04612-274F-4334-A661-2BBFED0D4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CED97-7D6A-4B75-8858-AFC2A15C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76A00-FEE4-459D-ABB8-5CA42C0578C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1595745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E33C1-003B-4E4E-9E3E-FF23A5F93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03C75-9DAB-4D53-96A3-7AD51D1061A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73B5E-B356-4B2A-B595-AB54D59C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410EE-1BCC-44D4-BB9C-749B8C3C0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FFEC-362C-4E43-A079-0FDC8462D8CE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7988510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F80E0-5E77-4A56-A5A7-6C67C3095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34FF-FD33-48C9-89F1-07BB170079C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4B953-FEEA-41B0-AC65-9900B46C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9CDEC-876E-4901-9035-37E827F6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5F263-68D1-4E84-80BD-39C71C6C4FF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9148932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801F-AFF6-49EC-87D2-B93985A3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B8EE6-A11D-48F5-A1F8-0D89529A104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6F4EE69-7417-4F08-B4C9-D4D63B06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A9F96E-E2A9-4F70-B3C7-E27CCCE0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9356E-747F-4569-AE10-03EC0033509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7637933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11CA5B3-EA61-4877-A968-DD1AE648D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54D45-ADE6-4910-934A-E29D6E0F2387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C0E616-7460-4D51-AEDF-53CDAB618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63629E-0683-4300-82D7-1B822A71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7BD88-5D6B-408E-88F9-53CC7B469F5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3322374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DC6FB8F-BFF9-4E08-A431-FC31045DA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BA107-11D9-45D5-9910-E76D32FABF0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A213B6-9BE0-403D-B8C5-EA33FDEF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E7A220-30E4-4E61-A420-5DE7411F4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664FC-9F88-4E3A-94A4-BA5B086B9E6D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0990773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6E1A3A4-C571-4775-8261-A750AFBAE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69B29-E525-42F6-BAA5-0C9D3BC56915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6AC09D-B126-46FD-B0B5-43D3FB6B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99E3700-0E07-4C25-B865-9426EC47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93DDB-8952-4AF0-92CA-9BFDDA0EF70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4401536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D3021A-C37F-48F0-B42A-8F44CCBD2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F90DC-0DF9-4004-BE14-BFE171362B2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C19580D-EB54-40BB-9E89-D433462F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0CBF31-EA1B-4526-A845-82CB3A90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99DB0-F85A-40AC-85F2-144130A5B184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6133295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15C5C8-04EC-46C3-B0AB-42DAC2BAF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B0688-04BF-4AD8-BAE2-1F528252C2E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88EC317-D571-4799-A333-3AD4880C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1034F1-3DEA-4936-A334-FF7A4D5D8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6C188-FE96-479E-A0F9-0FD106607E7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8298282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66E84-7652-4F86-B08E-5F2B78E9F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F1C58-63F6-4733-BE3C-5BE51D078B4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22BC2-E131-44D6-B7B4-A5F55D2B2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2F7F7-1CBC-4E84-99E6-D1E2BF50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406A4-A584-4D00-B8AD-56CC7882DB00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6567302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DB471-AA6C-4AC0-9C2F-44C7DDCE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60053-23C3-4888-9A22-EC9A1ED7EDA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5B67B-B334-4EA9-A497-29FFD0D0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00F9A-CA44-40CC-B368-13A00770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5DFA5-2425-453E-A496-41B6249B05C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496585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9CF27-D28A-425A-B090-A5B44530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9D8A0-471F-4C44-849E-B6945A28B70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5610A-1B9B-44BB-A1CC-BA69F6AB1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7C334-87DB-4B6E-B567-70A4BB17D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FA1C5-CD73-4525-8917-61BF40F5709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584560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6BD2F-0CDE-4251-B3FD-C14AFC011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39C79-758B-4A0E-B53F-476A686BBE2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09BB7-3C03-42C7-A4A0-D310DEB7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F347-C545-44C0-B7C8-B8C8E209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8ECAA-19A6-4BA6-BE78-A80821440436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736744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A2F27-5292-4745-A6FC-B012D326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24C41-281F-410B-A5D5-BB8EC3CA9CA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F7A86-334C-4EB6-ADD0-09E9CE6C0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2C2CA-9CCA-473B-958E-E4CF6AF9F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826C6-7B41-46FA-A59D-74A8B0F22AF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7776883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6F4C3A-88B4-4BC8-AA35-7986DCB31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F8A25-3577-411C-901C-676D116CE3A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C68D1B-D490-42EF-842F-29A0A2B3A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1D6F67-FB81-40D1-BDFC-FE02A4BC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CFC04-BF8A-48B5-806F-2F801FC9DE1A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288010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6F90BA0-81E4-4C0A-BB90-EDF527551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74E84-AB8F-4377-AE47-BB2C3665FC2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9BD663E-2BA8-4920-8431-C19712A35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114935A-84AC-4462-9562-EBD23DB2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4456-F74B-4825-A1D1-8D22AEF21B24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0764840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072A5E-1951-4D85-84CF-4F2FE1FD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ADCF-220F-4199-9F93-44A355DF14C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5D3D4E1-21F0-4522-BAD5-3902F75AA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52B395C-3C98-4D50-8968-4A76636BA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75DF1-1149-4EA4-A983-4AA3493DA14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605163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565532-1970-4330-921D-DDB0613F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F420-9E5B-4EF2-BAE9-BA8F71931DD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573B8CB-84B3-44D7-8388-86BCF328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C0A774-0BF2-4239-B554-8EA3D7E87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B30C-92F9-4287-9D44-6C1808A1F943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909715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840311-1514-44B9-A0C2-8946627B6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8C659-7CFA-44C3-A5E1-FC2A9BAFE99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A55F62D-46AA-4FB6-9502-5D6F2AC2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50A8E3-2DF5-4B5E-83C5-974E3F0B1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E4038-AB4B-478A-9A8F-40D5535F44A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8650225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16DD75-1921-41C9-891C-42A749D88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432E3-7CB7-4F56-AEA8-04B41F624541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F53175-5FF2-49E8-955A-54311B77F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94B150-03C4-4304-81CD-229C42C2C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95FBA-FBDC-4D41-A1B1-37CF26FD1BB0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679921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28B2E-64C6-4F0F-9B8E-A836F5329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33421-F8F7-4B71-BDF3-CA7251240B8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4CDDF-4700-44C1-A53B-CCBF2C229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A624-F157-484A-9A0C-BFB74B168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F072A-0EC7-4519-83C9-7C782F4308CA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4539742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D0F17-0E03-47A3-AC29-07A997D6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0B417-DBA0-4E21-8F2E-BDBE7CD11C7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9689A-F2CB-4812-A4BB-17A02A8E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C69FC-25E1-4157-AA1B-F49FAEA20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67B8-BF71-4726-A821-65239F88A0F4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5041310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2BF18-AC0E-4F44-A8F9-6E8BF05C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686D5-F080-4865-81E9-67C4D2C355E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F2CB7-4676-4152-B56A-55AE693D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D32D1-408D-4F11-AFF7-C76A7F25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113D8-F278-498D-886C-6F52080CB65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356514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A7610-417E-4A77-9A19-2AB8D816C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6DB9A-F7EC-4EF9-B1F3-F17A4BEC2A05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99F03-0026-4820-B63B-B88BA147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7EFDE-4E85-48D7-8221-1AE4B59C7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80E28-230F-4331-BF92-629DD02909D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6205679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8B575-7E9E-463A-953A-8E50AC92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F562-8FE1-418F-A739-F553FE782CD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B4623-A7C0-4C12-8864-DA036FBB6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95ABD-BE87-4ABF-86B1-FBEF8185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23842-BC09-43EB-9085-2F54CE4899F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1188324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909678-D10D-4501-BA76-9C62E2A4D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735B3-2464-4AA3-9DD1-33B6A2160140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D45FFC-D00F-4E66-9A69-C929A9DA6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C2D22A-D69F-49CD-8ECE-797EB3E0B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BECD3-7D6D-407D-BC7A-0A0A0506A63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250093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7C4B31-55C2-47FE-8D99-C8ECD830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7F553-22E2-47DE-BFBA-740AE848219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552729A-7E0F-4A45-AE0A-DCA5AB47E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DBAD6ED-15AE-49C5-B3BD-437768A0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BE54D-7AC1-4860-B377-373E83D80EC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1748871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59876AC-C2A1-4612-B757-272EBB07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6FC4F-C855-4B3B-B287-79BE4112A3E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10B524-767D-4EC4-ABCB-90E55B7A6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A01C03-E45C-4028-A9CF-047A4EE5A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6C01B-2EF2-4B56-8167-638FAE6180A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6731252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A9BFCF9-D273-4DB4-ADE7-7CACF15D0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B5E1F-580B-4E09-8E81-1083F42B3DE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56F90A-25BB-42B2-9D0F-534C3D39C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9DB152-0B5C-4604-9FD1-EFEFF8D5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ACF08-9F57-4C6F-B790-761FF1B53AE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3172577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827A5A-9EAA-46A6-A2CD-D880C596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FFC35-8B64-49E6-88D0-6E2B5D80D735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A91CF6-BBAC-4F72-9DE6-968062AA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3731F9-6349-49A0-BD3D-8FFCC8141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BF343-0ABC-4CF4-AEB4-3D9577F8FD80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6494039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A239819-7717-4036-8268-2D0C75803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AD84-7A4E-42D1-AAF2-4128FA69DE9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AD43D1-D800-4A68-B44D-4FE573E1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18DC5E-0594-4ECF-ABB3-65ED2ECC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B9DDB-46DD-4161-8EB4-45724493679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151332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CBEEF-4619-4074-92F4-8851F142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601D9-A730-4DD3-B9E9-9A12E5C099B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F4A83-73AC-4C6D-9D60-9E09922F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0B0DE-CFC3-438F-BC42-E6548E157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AF81-ED00-4897-9880-65A852EA3FE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3593438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AF761-48C8-4A40-ABB7-BFA2A74A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69BC5-BFF3-4EB7-A3FA-5D1E02197817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5B54F-9387-45B2-BCB3-0004E56D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F8EF9-9A89-47C1-A5E6-CF68C198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13E8E-2F71-4A70-80A4-4C51A37BEE2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0308084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66FCA-5AA2-4543-80D0-A2AE6380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EF01B-AF74-4AB8-B477-01A2CDE960C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5409-E6AF-4BC6-AA87-4B940DBA4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5B577-32BF-47E8-9194-7F1F356D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C2A4E-7B17-4153-A056-E9B09DB5F5DA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6019387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99519-7474-482E-BB71-3DB8FA06D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59DC5-A9FB-4034-9CF0-760948228762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4E3A6-DF54-47A1-BD02-67FED4D7F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40CFB-3FB9-416D-82B4-FFC685676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4C186-902F-4519-AD45-AF9BABEA341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2727783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0357A-28DB-48F6-87E9-00B1D739D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960AE-FEB0-4A9D-A126-3711715A6FB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EED9D-C843-46DA-A738-11EFC3A03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4485A-71D1-468A-87A4-9B90333E0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8E72B-A168-436F-8279-C15EEC9462FE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221760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A702F6-3648-471D-A005-CBF4C0F2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36028-63F3-46CC-99F7-C1C774E67B9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1338A7-E7A8-4415-9857-487FEE16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587348-2069-4497-B770-1F8ADC9B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6805D-C6F8-4208-BC8B-CFD6A9893BB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4280868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89DE2C0-65B4-4C41-B547-64D85C18E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5D97E-F9F0-4198-AA1B-5E57320A966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148825-F9BD-41DA-A297-928421259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22DC16-C979-4074-82A6-02312E20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3C587-7984-4C40-81F1-FA3B3CAEA7F8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3680701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C3BAB29-45FF-43B1-9800-0548927D5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724BB-BE8B-4825-9277-F60CF468A8AF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7A73476-E324-4ADB-AF87-AFC0B025D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2A8B93-C0AB-489C-9815-3053818C1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24E80-09B0-431F-8E2C-DB3491AA3C0A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560551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7433A4A-3DDF-4ACD-A383-ABF78AD47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6DFA4-B67B-41B3-B6E0-1636317C3804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119E4F6-DBCA-4F07-9305-EECBF7EFF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665840-5625-4194-AEF4-B61596B1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6B926-D1C2-4272-B291-D8DC0534934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8861054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83061A-1909-445F-B4C5-3D981E36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63151-F054-4045-8F27-B0D381C6DAD5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6943B59-A26A-495D-9B65-4A4FD6EF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4B1F0E-1961-4DAE-9093-23FC9283D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509D8-E720-4AF3-9039-02606E3D749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9367383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1BC3C3-C7F6-422A-BF78-934DA464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28D7C-8D1E-45B7-8E3A-FFAD0D58F7E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B74F3C-FE34-434D-B2C8-026100A7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AA42B4-3126-4341-9FD3-56AEBF17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5F4D-CFA8-4CB5-8F65-3ECB42AC5A3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57943347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08BBB-254D-409B-895A-F293F3B8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B4D84-0630-4813-A0AF-05756AE96EC1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D9349-AF15-41CF-9E5D-90DDB4BE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4DF47-1700-47A1-928D-7231C415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609C9-5654-4BAC-85B0-F9F68E029C7D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9520374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0699B-DCD7-4DE0-A134-2E36DC0AE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09250-8CAB-48BE-A028-323CE30BAC5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B2B3A-B561-44DE-B55F-C9D5E04CA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E76F4-03F9-463E-BC43-0F0CF48ED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CD2BB-0D3B-4185-93F9-C3118EEE327A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41815488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4B9A4-5E56-4E09-9594-04137C5E4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05101-B650-45A8-A3DC-08DCEB8D4B8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71CEC-D291-4D9F-B95A-84FFC2F74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69B78-B93F-4F2E-9C42-6E48C6CA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95E3A-8FB6-40DD-8CC8-AEB8A031100E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88709958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D0EC8-02BC-4458-925E-B68885265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82454-37BC-48C3-BAA8-4BD0C24055F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773D6-60B8-4169-A3DF-19721A27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D1A3C-76AE-476E-8C43-DCBDDBC8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B1BE8-F9F0-40C9-AF30-C7DCD3FA701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12412650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18408-E1E5-4AD7-ABDB-9D090AAA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C1C48-4A52-43C4-91CE-403B0A2837E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2D043-1B2A-4FCA-8C5D-7E5C6F3E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9C834-A360-4436-985A-424FF838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6E99F-C33B-4681-9CDE-4F18536FB718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889728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BCD189B-C1EF-48CF-A6AE-47B1F19E3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CAC53-C7A7-42E7-8EA5-6F0C9F529795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62B994-2DFA-4A2B-A173-FE12FD23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68AF8A-DAF4-4096-8802-F697D86E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F4F79-F743-4B98-8FF0-241ED1C94CBC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249382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5DE426F-2A5D-435B-BF00-B6E8671DA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A8A28-6269-41B8-99A9-46DB527B289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5DF588-7389-4F67-A11E-A5987136C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6746814-D788-4AC1-88CE-3E1200015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37A05-5D86-4F18-8B16-FB3F5C000368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434186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4306F6A-F3EA-450E-8A90-2C3C13105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7366E-6310-472D-AC9E-2F958B55D83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6C428E-0EF2-4AE9-AD2D-B01006DB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37122A-E762-4EE5-A2B7-20FFE124D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41F91-11B7-4671-8EF3-D9EDB6C9E5E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91347082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097D63B-67A6-4AE7-830F-FC351CC1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33AEF-FD41-4B0B-B27E-F688964D3FE7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85B491B-6655-40E0-9178-EBD05711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C12284-3978-463B-AC16-6C5BD832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577FA-D81E-4B45-B3F7-99964EED73FF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01681028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1057BF-751A-4517-9272-81711D45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219C7-3E33-4F28-82B1-9A9692ECD04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AB4ACD-8AA6-4995-8113-8980384B6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BF83F8-8D61-4118-A71C-40AEC45E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C58EE-6349-4509-8BC0-A490653A8011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9592474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EC5BE5-4610-4CEB-9B14-3CC6B2596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C26B5-1357-4813-86EE-2F8BBCE92B2D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1AD75A-7612-430D-91FF-B4F2E9D6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B9EB6D-B155-4DB4-97E0-D852EA6F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F125F-3537-4990-9B25-B32A86FB749D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04357211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A2646-ACE5-4D99-98DF-2AE311C9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3E697-D7DB-4FBD-8390-9A572B8E5D7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E3C-7B84-4895-8EFD-D4C2FF018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8B7B8-815D-4CFB-82B3-F6BCA030A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0DE6-E71B-42F5-B047-68972609AF43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840480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0834E-63E9-4292-9C7D-2CFF0E68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CBF1B-9C79-41FE-BA88-A94D6F35E46B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39236-7111-4FE3-9460-4191BB078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9FDB3-4909-4857-B1B4-FF9D7473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15948-3827-4192-A979-B45D73696C4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6401931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08178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905736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554044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9244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9244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97275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36873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993787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44600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402277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3970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137001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90"/>
            <a:ext cx="2057400" cy="64087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90"/>
            <a:ext cx="6019800" cy="64087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607367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5888"/>
            <a:ext cx="742791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92442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938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A5F3D69-871D-4FC5-BEDC-F7EA4CD563A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1F48A61-6863-41EB-B366-EEFBF5A92A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40ED9-950B-4168-BB92-660B6370C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D96B3D-B348-428A-8DD7-8AC7CAC3E0F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06E4F-F939-4571-B73C-8915F69BA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78502-1215-4B46-B3CE-A147F1EE54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41FFEC4-6D7C-4C09-81C2-A419C59DFA0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3351CC7-951A-4EDB-A79E-F837AA6B7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7427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Cliquez et modifiez le titre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D539528-61BF-47EF-A21D-DAEE082E3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Cliquez pour modifier les styles du texte du masque</a:t>
            </a:r>
          </a:p>
          <a:p>
            <a:pPr lvl="1"/>
            <a:r>
              <a:rPr lang="en-US" altLang="en-US"/>
              <a:t>Deuxième niveau</a:t>
            </a:r>
          </a:p>
          <a:p>
            <a:pPr lvl="2"/>
            <a:r>
              <a:rPr lang="en-US" altLang="en-US"/>
              <a:t>Troisième niveau</a:t>
            </a:r>
          </a:p>
          <a:p>
            <a:pPr lvl="3"/>
            <a:r>
              <a:rPr lang="en-US" altLang="en-US"/>
              <a:t>Quatrième niveau</a:t>
            </a:r>
          </a:p>
          <a:p>
            <a:pPr lvl="4"/>
            <a:r>
              <a:rPr lang="en-US" altLang="en-US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6B089A-123B-476D-B000-60D049947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7427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Cliquez et modifiez le titre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5EEAD6E-DF5B-4CB3-B6F9-C04918BF4C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Cliquez pour modifier les styles du texte du masque</a:t>
            </a:r>
          </a:p>
          <a:p>
            <a:pPr lvl="1"/>
            <a:r>
              <a:rPr lang="en-US" altLang="nl-BE"/>
              <a:t>Deuxième niveau</a:t>
            </a:r>
          </a:p>
          <a:p>
            <a:pPr lvl="2"/>
            <a:r>
              <a:rPr lang="en-US" altLang="nl-BE"/>
              <a:t>Troisième niveau</a:t>
            </a:r>
          </a:p>
          <a:p>
            <a:pPr lvl="3"/>
            <a:r>
              <a:rPr lang="en-US" altLang="nl-BE"/>
              <a:t>Quatrième niveau</a:t>
            </a:r>
          </a:p>
          <a:p>
            <a:pPr lvl="4"/>
            <a:r>
              <a:rPr lang="en-US" altLang="nl-BE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>
            <a:extLst>
              <a:ext uri="{FF2B5EF4-FFF2-40B4-BE49-F238E27FC236}">
                <a16:creationId xmlns:a16="http://schemas.microsoft.com/office/drawing/2014/main" id="{17894EA3-095F-4EEB-864E-C82045FDE5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C09F0CE1-EEE8-4110-B190-D566219298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CB287-E8A4-4028-87C1-06A6E7AAE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0E7D4EF-FE46-4EEF-BD30-EE59E9BA9CA9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7EC4D-E456-4675-8A92-FEC58AA07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DE5C8-084F-4BB9-A8BB-1C5761115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6F3D86B-F231-4292-A851-FDAEA02465B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9C5EA5D1-CAE9-4A1D-84AA-4069CA459C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33636901-EB22-4AB0-8C0C-F67B0C5581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60C8-A402-4F63-92D6-6715BA00B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D4DDEC61-D60F-40DC-9922-D8938E92CD5C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28A5E-3D43-4CB1-8E27-64D75DDFC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96806-DD6D-4053-B807-B21E479E4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BE1B0B5-375C-4443-A5F5-3FA6D235FA05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>
            <a:extLst>
              <a:ext uri="{FF2B5EF4-FFF2-40B4-BE49-F238E27FC236}">
                <a16:creationId xmlns:a16="http://schemas.microsoft.com/office/drawing/2014/main" id="{1285BACA-93D9-448F-964F-5CD8C518C73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Text Placeholder 2">
            <a:extLst>
              <a:ext uri="{FF2B5EF4-FFF2-40B4-BE49-F238E27FC236}">
                <a16:creationId xmlns:a16="http://schemas.microsoft.com/office/drawing/2014/main" id="{EDC6A45B-F3B6-492F-9FE9-EFABDA2AC5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6C91A-0727-466B-B333-3AC335F908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C9B72E8-ECD1-466D-A7CE-5AA5CADE558E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4D1A2-2DA3-46BF-B1DD-21E8EC39E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0CD85-5807-43E0-8096-C841B1FAD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0103163-4383-4A56-9C5D-6429F91DEBC8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>
            <a:extLst>
              <a:ext uri="{FF2B5EF4-FFF2-40B4-BE49-F238E27FC236}">
                <a16:creationId xmlns:a16="http://schemas.microsoft.com/office/drawing/2014/main" id="{7E7D8E61-D462-4CC0-9BDB-5BE527F9F15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70C4B206-940A-4B32-948A-24AF0BEEA5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091FB-1D49-46D2-95B3-BC18E4737D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ECFCA438-CCFB-4C9F-809D-C69989150FF5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ECA93-149E-4A12-BAB4-8B2854D939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A862D-BD35-49C6-8CA3-34A3C6F36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C4D5730-555C-4A99-91DF-09028F0FF9CB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>
            <a:extLst>
              <a:ext uri="{FF2B5EF4-FFF2-40B4-BE49-F238E27FC236}">
                <a16:creationId xmlns:a16="http://schemas.microsoft.com/office/drawing/2014/main" id="{E433D319-A939-49A4-91E8-594E5C3FB9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11267" name="Text Placeholder 2">
            <a:extLst>
              <a:ext uri="{FF2B5EF4-FFF2-40B4-BE49-F238E27FC236}">
                <a16:creationId xmlns:a16="http://schemas.microsoft.com/office/drawing/2014/main" id="{4F6E0133-CFE5-40F3-BA0D-BBC762B7BF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6A890-D823-4E70-BF1C-ABAD5E321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B5C8D1AA-934E-450E-A4EF-6E319E96069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82F6B-2434-4665-8AFB-35FA37748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FC19A-19EC-407A-81F8-C2FDF7B30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E3FDFDB-FA50-423D-B288-3E736D79E6DD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>
            <a:extLst>
              <a:ext uri="{FF2B5EF4-FFF2-40B4-BE49-F238E27FC236}">
                <a16:creationId xmlns:a16="http://schemas.microsoft.com/office/drawing/2014/main" id="{BD74FF53-21BA-45BD-AC4B-CABF7691070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2DDDBCFB-E903-4F7B-9728-BB059DDF71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61ADA-2CDE-47CE-8B98-091544460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51CDABF5-BDE6-450A-8E99-630FEF46483A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1AAF3-7D30-4D72-A2A5-6A97D1B7E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CE33B-967A-4B5C-90BD-DB62A25325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13A519E-ACA0-4507-9AC2-864AA23D3AB9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246BE9E8-BAAD-4150-8FD1-F825518D14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80D61960-C34E-4449-9582-D4B1988CB3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D3CEB-3B88-41BE-97AE-654BF6B58C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815C869-1517-41C7-8DC1-D40E23481B63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188DB-2AE2-4D47-BE98-EF0437252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C87D6-31DE-4C8A-AAD2-416A7AFC6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DBD4065-D681-47C2-9505-6ECC88A13072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>
            <a:extLst>
              <a:ext uri="{FF2B5EF4-FFF2-40B4-BE49-F238E27FC236}">
                <a16:creationId xmlns:a16="http://schemas.microsoft.com/office/drawing/2014/main" id="{2B374E90-F234-4A3D-9EB5-FCDAEA9C16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F6B6B0A7-A084-41C3-A1E4-71B11050F1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A38C4-647C-4543-A596-AE9730614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2524DDCC-FBED-4091-949B-F2F562FA9146}" type="datetimeFigureOut">
              <a:rPr lang="nl-BE"/>
              <a:pPr>
                <a:defRPr/>
              </a:pPr>
              <a:t>8/04/2020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8737F-3595-4EBC-A637-B346C5D54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1FD73-0FEB-46B2-9DED-2A896984A5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07CB3C-CD3E-4937-9A5D-891762987C87}" type="slidenum">
              <a:rPr lang="nl-BE" altLang="en-US"/>
              <a:pPr>
                <a:defRPr/>
              </a:pPr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9F9C345-DD36-457A-9276-DB3022A9A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7427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Cliquez et modifiez le titre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4B106F0-2C65-456E-A78E-91753502D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Cliquez pour modifier les styles du texte du masque</a:t>
            </a:r>
          </a:p>
          <a:p>
            <a:pPr lvl="1"/>
            <a:r>
              <a:rPr lang="en-US" altLang="en-US"/>
              <a:t>Deuxième niveau</a:t>
            </a:r>
          </a:p>
          <a:p>
            <a:pPr lvl="2"/>
            <a:r>
              <a:rPr lang="en-US" altLang="en-US"/>
              <a:t>Troisième niveau</a:t>
            </a:r>
          </a:p>
          <a:p>
            <a:pPr lvl="3"/>
            <a:r>
              <a:rPr lang="en-US" altLang="en-US"/>
              <a:t>Quatrième niveau</a:t>
            </a:r>
          </a:p>
          <a:p>
            <a:pPr lvl="4"/>
            <a:r>
              <a:rPr lang="en-US" altLang="en-US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Verdana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900" b="1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8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pitchFamily="34" charset="0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pitchFamily="34" charset="0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pitchFamily="34" charset="0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>
            <a:extLst>
              <a:ext uri="{FF2B5EF4-FFF2-40B4-BE49-F238E27FC236}">
                <a16:creationId xmlns:a16="http://schemas.microsoft.com/office/drawing/2014/main" id="{FC6DC195-E817-4CDA-AE25-00E453A6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913" y="0"/>
            <a:ext cx="7886700" cy="723900"/>
          </a:xfrm>
        </p:spPr>
        <p:txBody>
          <a:bodyPr/>
          <a:lstStyle/>
          <a:p>
            <a:pPr eaLnBrk="1" hangingPunct="1"/>
            <a:r>
              <a:rPr lang="fr-BE" alt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Evropská</a:t>
            </a:r>
            <a:r>
              <a:rPr lang="fr-BE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unie: </a:t>
            </a:r>
            <a:r>
              <a:rPr lang="cs-CZ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446</a:t>
            </a:r>
            <a:r>
              <a:rPr lang="fr-BE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alt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milionů</a:t>
            </a:r>
            <a:r>
              <a:rPr lang="fr-BE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alt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obyvatel</a:t>
            </a:r>
            <a:r>
              <a:rPr lang="fr-BE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2</a:t>
            </a:r>
            <a:r>
              <a:rPr lang="cs-CZ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fr-BE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alt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zemí</a:t>
            </a:r>
            <a:endParaRPr lang="nl-BE" alt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7AD0FE-7D99-4B06-B08A-70227DD8F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41" y="723900"/>
            <a:ext cx="6332519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>
            <a:extLst>
              <a:ext uri="{FF2B5EF4-FFF2-40B4-BE49-F238E27FC236}">
                <a16:creationId xmlns:a16="http://schemas.microsoft.com/office/drawing/2014/main" id="{220C4DBC-1A4F-47EE-81E8-3B159B253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1344613"/>
            <a:ext cx="828675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15">
            <a:extLst>
              <a:ext uri="{FF2B5EF4-FFF2-40B4-BE49-F238E27FC236}">
                <a16:creationId xmlns:a16="http://schemas.microsoft.com/office/drawing/2014/main" id="{4478D6AE-42F4-4685-9A69-ED52D0829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75" y="3408363"/>
            <a:ext cx="2016125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sl-SI" altLang="sl-SI" sz="1200">
                <a:solidFill>
                  <a:srgbClr val="595959"/>
                </a:solidFill>
                <a:latin typeface="Verdana" panose="020B0604030504040204" pitchFamily="34" charset="0"/>
              </a:rPr>
              <a:t>Konrad Adenauer</a:t>
            </a:r>
          </a:p>
        </p:txBody>
      </p:sp>
      <p:sp>
        <p:nvSpPr>
          <p:cNvPr id="20484" name="Text Box 16">
            <a:extLst>
              <a:ext uri="{FF2B5EF4-FFF2-40B4-BE49-F238E27FC236}">
                <a16:creationId xmlns:a16="http://schemas.microsoft.com/office/drawing/2014/main" id="{0587A50A-A130-4100-86A2-754EEC26C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75" y="5845175"/>
            <a:ext cx="20161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sl-SI" altLang="sl-SI" sz="1200">
                <a:solidFill>
                  <a:srgbClr val="595959"/>
                </a:solidFill>
                <a:latin typeface="Verdana" panose="020B0604030504040204" pitchFamily="34" charset="0"/>
              </a:rPr>
              <a:t>Robert Schuman</a:t>
            </a:r>
          </a:p>
        </p:txBody>
      </p:sp>
      <p:sp>
        <p:nvSpPr>
          <p:cNvPr id="20485" name="Text Box 17">
            <a:extLst>
              <a:ext uri="{FF2B5EF4-FFF2-40B4-BE49-F238E27FC236}">
                <a16:creationId xmlns:a16="http://schemas.microsoft.com/office/drawing/2014/main" id="{D5AD73F4-3577-4AF3-92B1-C28A1622C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363" y="4676775"/>
            <a:ext cx="20161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sl-SI" altLang="sl-SI" sz="1200">
                <a:solidFill>
                  <a:srgbClr val="595959"/>
                </a:solidFill>
                <a:latin typeface="Verdana" panose="020B0604030504040204" pitchFamily="34" charset="0"/>
              </a:rPr>
              <a:t>Winston Churchill</a:t>
            </a:r>
          </a:p>
        </p:txBody>
      </p:sp>
      <p:sp>
        <p:nvSpPr>
          <p:cNvPr id="20486" name="Text Box 18">
            <a:extLst>
              <a:ext uri="{FF2B5EF4-FFF2-40B4-BE49-F238E27FC236}">
                <a16:creationId xmlns:a16="http://schemas.microsoft.com/office/drawing/2014/main" id="{E98B9DE2-4D20-4B67-B878-6EF0957F3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850" y="3452813"/>
            <a:ext cx="20161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sl-SI" altLang="sl-SI" sz="1200">
                <a:solidFill>
                  <a:srgbClr val="595959"/>
                </a:solidFill>
                <a:latin typeface="Verdana" panose="020B0604030504040204" pitchFamily="34" charset="0"/>
              </a:rPr>
              <a:t>Alcide De Gasperi</a:t>
            </a:r>
            <a:endParaRPr lang="en-US" altLang="en-US" sz="120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20487" name="Text Box 19">
            <a:extLst>
              <a:ext uri="{FF2B5EF4-FFF2-40B4-BE49-F238E27FC236}">
                <a16:creationId xmlns:a16="http://schemas.microsoft.com/office/drawing/2014/main" id="{6DA43F9F-0DAD-4F6B-BE36-72DD83191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850" y="5845175"/>
            <a:ext cx="20161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sl-SI" altLang="sl-SI" sz="1200">
                <a:solidFill>
                  <a:srgbClr val="595959"/>
                </a:solidFill>
                <a:latin typeface="Verdana" panose="020B0604030504040204" pitchFamily="34" charset="0"/>
              </a:rPr>
              <a:t>Jean Monnet</a:t>
            </a:r>
          </a:p>
        </p:txBody>
      </p:sp>
      <p:sp>
        <p:nvSpPr>
          <p:cNvPr id="20488" name="Content Placeholder 4">
            <a:extLst>
              <a:ext uri="{FF2B5EF4-FFF2-40B4-BE49-F238E27FC236}">
                <a16:creationId xmlns:a16="http://schemas.microsoft.com/office/drawing/2014/main" id="{42C6112B-3DFF-414A-BB18-84AFBC74F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9288" y="955675"/>
            <a:ext cx="6264275" cy="388938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pt-BR" altLang="sl-SI" sz="180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Jejich příspěvek k trvalému míru a prosperitě…</a:t>
            </a:r>
            <a:endParaRPr lang="nl-BE" altLang="nl-BE" sz="180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489" name="Title 3">
            <a:extLst>
              <a:ext uri="{FF2B5EF4-FFF2-40B4-BE49-F238E27FC236}">
                <a16:creationId xmlns:a16="http://schemas.microsoft.com/office/drawing/2014/main" id="{994C0599-7A29-4D69-8D01-5343310DBACE}"/>
              </a:ext>
            </a:extLst>
          </p:cNvPr>
          <p:cNvSpPr txBox="1">
            <a:spLocks/>
          </p:cNvSpPr>
          <p:nvPr/>
        </p:nvSpPr>
        <p:spPr bwMode="auto">
          <a:xfrm>
            <a:off x="365125" y="0"/>
            <a:ext cx="84137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l-SI" altLang="sl-SI" sz="20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Průkopníci - někteří z architektů evropského projektu</a:t>
            </a:r>
            <a:endParaRPr lang="nl-BE" altLang="en-US" sz="180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490" name="Picture 3">
            <a:extLst>
              <a:ext uri="{FF2B5EF4-FFF2-40B4-BE49-F238E27FC236}">
                <a16:creationId xmlns:a16="http://schemas.microsoft.com/office/drawing/2014/main" id="{D58139EE-634A-487A-8559-F3449569F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344613"/>
            <a:ext cx="201612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A651189-62E4-4695-A366-7638C332D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5" y="0"/>
            <a:ext cx="7634288" cy="709613"/>
          </a:xfrm>
        </p:spPr>
        <p:txBody>
          <a:bodyPr/>
          <a:lstStyle/>
          <a:p>
            <a:pPr eaLnBrk="1" hangingPunct="1"/>
            <a:r>
              <a:rPr lang="en-GB" altLang="nl-BE" b="0"/>
              <a:t>Symboly EU</a:t>
            </a:r>
            <a:endParaRPr lang="en-US" altLang="nl-BE" b="0"/>
          </a:p>
        </p:txBody>
      </p:sp>
      <p:pic>
        <p:nvPicPr>
          <p:cNvPr id="22531" name="Picture 1">
            <a:extLst>
              <a:ext uri="{FF2B5EF4-FFF2-40B4-BE49-F238E27FC236}">
                <a16:creationId xmlns:a16="http://schemas.microsoft.com/office/drawing/2014/main" id="{9236BD13-3B14-4D81-8831-5534B2FB2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1316038"/>
            <a:ext cx="8266113" cy="544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4">
            <a:extLst>
              <a:ext uri="{FF2B5EF4-FFF2-40B4-BE49-F238E27FC236}">
                <a16:creationId xmlns:a16="http://schemas.microsoft.com/office/drawing/2014/main" id="{53757B0C-3E35-4CA4-BB62-A26788D44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6310313"/>
            <a:ext cx="1438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 sz="1100">
                <a:solidFill>
                  <a:srgbClr val="595959"/>
                </a:solidFill>
              </a:rPr>
              <a:t>Evropská vlajka</a:t>
            </a:r>
          </a:p>
        </p:txBody>
      </p:sp>
      <p:sp>
        <p:nvSpPr>
          <p:cNvPr id="22533" name="TextBox 5">
            <a:extLst>
              <a:ext uri="{FF2B5EF4-FFF2-40B4-BE49-F238E27FC236}">
                <a16:creationId xmlns:a16="http://schemas.microsoft.com/office/drawing/2014/main" id="{219D23A9-6FD2-411A-9FDD-7A0272BF3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50" y="3730625"/>
            <a:ext cx="1495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 sz="1100">
                <a:solidFill>
                  <a:srgbClr val="595959"/>
                </a:solidFill>
              </a:rPr>
              <a:t>Evropská hymna</a:t>
            </a:r>
          </a:p>
        </p:txBody>
      </p:sp>
      <p:sp>
        <p:nvSpPr>
          <p:cNvPr id="22534" name="TextBox 11">
            <a:extLst>
              <a:ext uri="{FF2B5EF4-FFF2-40B4-BE49-F238E27FC236}">
                <a16:creationId xmlns:a16="http://schemas.microsoft.com/office/drawing/2014/main" id="{EFFE278A-60DB-47BE-B585-37CFE306D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75" y="6323013"/>
            <a:ext cx="9969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fr-BE" altLang="en-US" sz="1100">
                <a:solidFill>
                  <a:srgbClr val="595959"/>
                </a:solidFill>
              </a:rPr>
              <a:t>Euro</a:t>
            </a:r>
            <a:endParaRPr lang="en-GB" altLang="en-US" sz="1100">
              <a:solidFill>
                <a:srgbClr val="595959"/>
              </a:solidFill>
            </a:endParaRPr>
          </a:p>
        </p:txBody>
      </p:sp>
      <p:sp>
        <p:nvSpPr>
          <p:cNvPr id="22535" name="TextBox 6">
            <a:extLst>
              <a:ext uri="{FF2B5EF4-FFF2-40B4-BE49-F238E27FC236}">
                <a16:creationId xmlns:a16="http://schemas.microsoft.com/office/drawing/2014/main" id="{74D87103-9980-47CD-A8F4-BAE218A18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5950" y="6308725"/>
            <a:ext cx="1927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 sz="1100">
                <a:solidFill>
                  <a:srgbClr val="595959"/>
                </a:solidFill>
              </a:rPr>
              <a:t>Den Evropy, 9. května</a:t>
            </a:r>
          </a:p>
        </p:txBody>
      </p:sp>
      <p:sp>
        <p:nvSpPr>
          <p:cNvPr id="22536" name="TextBox 7">
            <a:extLst>
              <a:ext uri="{FF2B5EF4-FFF2-40B4-BE49-F238E27FC236}">
                <a16:creationId xmlns:a16="http://schemas.microsoft.com/office/drawing/2014/main" id="{140120BC-45F1-42E0-A52C-7B37170BB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75" y="3573463"/>
            <a:ext cx="25463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 sz="1100">
                <a:solidFill>
                  <a:srgbClr val="595959"/>
                </a:solidFill>
              </a:rPr>
              <a:t>Motto: Jednotná v rozmanitosti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88D271C-55AB-4C72-ACF9-F3D1DA2000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338" y="0"/>
            <a:ext cx="7634287" cy="698500"/>
          </a:xfrm>
        </p:spPr>
        <p:txBody>
          <a:bodyPr/>
          <a:lstStyle/>
          <a:p>
            <a:pPr eaLnBrk="1" hangingPunct="1"/>
            <a:r>
              <a:rPr lang="en-GB" altLang="en-US" b="0"/>
              <a:t>24 úředních jazyků</a:t>
            </a:r>
            <a:endParaRPr lang="en-US" altLang="en-US" b="0"/>
          </a:p>
        </p:txBody>
      </p:sp>
      <p:pic>
        <p:nvPicPr>
          <p:cNvPr id="24579" name="Picture 1">
            <a:extLst>
              <a:ext uri="{FF2B5EF4-FFF2-40B4-BE49-F238E27FC236}">
                <a16:creationId xmlns:a16="http://schemas.microsoft.com/office/drawing/2014/main" id="{04CAC8CA-6110-42ED-80DD-2D6EF30C7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1817688"/>
            <a:ext cx="8999537" cy="443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7">
            <a:extLst>
              <a:ext uri="{FF2B5EF4-FFF2-40B4-BE49-F238E27FC236}">
                <a16:creationId xmlns:a16="http://schemas.microsoft.com/office/drawing/2014/main" id="{EFFB40B8-5E6A-4E69-AA17-B4EC65C0E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3890963"/>
            <a:ext cx="14954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z-Cyrl-AZ" altLang="en-US">
                <a:solidFill>
                  <a:srgbClr val="595959"/>
                </a:solidFill>
              </a:rPr>
              <a:t>Български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Čeština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d</a:t>
            </a:r>
            <a:r>
              <a:rPr lang="lt-LT" altLang="en-US">
                <a:solidFill>
                  <a:srgbClr val="595959"/>
                </a:solidFill>
              </a:rPr>
              <a:t>ansk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Deutsch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eesti keel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n-US">
                <a:solidFill>
                  <a:srgbClr val="595959"/>
                </a:solidFill>
              </a:rPr>
              <a:t>Ελληνικά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>
              <a:solidFill>
                <a:srgbClr val="595959"/>
              </a:solidFill>
            </a:endParaRPr>
          </a:p>
        </p:txBody>
      </p:sp>
      <p:sp>
        <p:nvSpPr>
          <p:cNvPr id="24581" name="TextBox 18">
            <a:extLst>
              <a:ext uri="{FF2B5EF4-FFF2-40B4-BE49-F238E27FC236}">
                <a16:creationId xmlns:a16="http://schemas.microsoft.com/office/drawing/2014/main" id="{2A8954D7-9492-4F81-A108-B673D2B85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275" y="3921125"/>
            <a:ext cx="16525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English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e</a:t>
            </a:r>
            <a:r>
              <a:rPr lang="lt-LT" altLang="en-US">
                <a:solidFill>
                  <a:srgbClr val="595959"/>
                </a:solidFill>
              </a:rPr>
              <a:t>spañol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f</a:t>
            </a:r>
            <a:r>
              <a:rPr lang="lt-LT" altLang="en-US">
                <a:solidFill>
                  <a:srgbClr val="595959"/>
                </a:solidFill>
              </a:rPr>
              <a:t>rançais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Gaeilge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h</a:t>
            </a:r>
            <a:r>
              <a:rPr lang="lt-LT" altLang="en-US">
                <a:solidFill>
                  <a:srgbClr val="595959"/>
                </a:solidFill>
              </a:rPr>
              <a:t>rvatski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I</a:t>
            </a:r>
            <a:r>
              <a:rPr lang="lt-LT" altLang="en-US">
                <a:solidFill>
                  <a:srgbClr val="595959"/>
                </a:solidFill>
              </a:rPr>
              <a:t>taliano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>
              <a:solidFill>
                <a:srgbClr val="595959"/>
              </a:solidFill>
            </a:endParaRPr>
          </a:p>
        </p:txBody>
      </p:sp>
      <p:sp>
        <p:nvSpPr>
          <p:cNvPr id="24582" name="TextBox 20">
            <a:extLst>
              <a:ext uri="{FF2B5EF4-FFF2-40B4-BE49-F238E27FC236}">
                <a16:creationId xmlns:a16="http://schemas.microsoft.com/office/drawing/2014/main" id="{A11699CE-E22E-4DE0-AB0F-DD64C94AF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2950" y="3921125"/>
            <a:ext cx="16319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latviešu valoda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lietuvių kalba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m</a:t>
            </a:r>
            <a:r>
              <a:rPr lang="lt-LT" altLang="en-US">
                <a:solidFill>
                  <a:srgbClr val="595959"/>
                </a:solidFill>
              </a:rPr>
              <a:t>agyar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Malti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Nederlands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p</a:t>
            </a:r>
            <a:r>
              <a:rPr lang="lt-LT" altLang="en-US">
                <a:solidFill>
                  <a:srgbClr val="595959"/>
                </a:solidFill>
              </a:rPr>
              <a:t>olski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>
              <a:solidFill>
                <a:srgbClr val="595959"/>
              </a:solidFill>
            </a:endParaRPr>
          </a:p>
        </p:txBody>
      </p:sp>
      <p:sp>
        <p:nvSpPr>
          <p:cNvPr id="24583" name="TextBox 20">
            <a:extLst>
              <a:ext uri="{FF2B5EF4-FFF2-40B4-BE49-F238E27FC236}">
                <a16:creationId xmlns:a16="http://schemas.microsoft.com/office/drawing/2014/main" id="{2EEB16F5-DA8F-43FA-8D11-D140CC09A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675" y="3911600"/>
            <a:ext cx="16319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p</a:t>
            </a:r>
            <a:r>
              <a:rPr lang="lt-LT" altLang="en-US">
                <a:solidFill>
                  <a:srgbClr val="595959"/>
                </a:solidFill>
              </a:rPr>
              <a:t>ortuguês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R</a:t>
            </a:r>
            <a:r>
              <a:rPr lang="lt-LT" altLang="en-US">
                <a:solidFill>
                  <a:srgbClr val="595959"/>
                </a:solidFill>
              </a:rPr>
              <a:t>omână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s</a:t>
            </a:r>
            <a:r>
              <a:rPr lang="lt-LT" altLang="en-US">
                <a:solidFill>
                  <a:srgbClr val="595959"/>
                </a:solidFill>
              </a:rPr>
              <a:t>lovenčina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s</a:t>
            </a:r>
            <a:r>
              <a:rPr lang="lt-LT" altLang="en-US">
                <a:solidFill>
                  <a:srgbClr val="595959"/>
                </a:solidFill>
              </a:rPr>
              <a:t>lovenščina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s</a:t>
            </a:r>
            <a:r>
              <a:rPr lang="lt-LT" altLang="en-US">
                <a:solidFill>
                  <a:srgbClr val="595959"/>
                </a:solidFill>
              </a:rPr>
              <a:t>uomi</a:t>
            </a:r>
            <a:endParaRPr lang="fr-BE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>
                <a:solidFill>
                  <a:srgbClr val="595959"/>
                </a:solidFill>
              </a:rPr>
              <a:t>svenska</a:t>
            </a:r>
            <a:endParaRPr lang="en-US" altLang="en-US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67BD1B7-2A1F-4DA9-87D6-BDE6658977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7705725" cy="739775"/>
          </a:xfrm>
        </p:spPr>
        <p:txBody>
          <a:bodyPr/>
          <a:lstStyle/>
          <a:p>
            <a:pPr eaLnBrk="1" hangingPunct="1"/>
            <a:r>
              <a:rPr lang="en-GB" altLang="en-US" b="0">
                <a:ea typeface="Verdana" panose="020B0604030504040204" pitchFamily="34" charset="0"/>
                <a:cs typeface="Verdana" panose="020B0604030504040204" pitchFamily="34" charset="0"/>
              </a:rPr>
              <a:t>Velké rozšíření: sjednocení východu a západu</a:t>
            </a:r>
            <a:endParaRPr lang="en-US" altLang="en-US" b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651" name="Text Box 20">
            <a:extLst>
              <a:ext uri="{FF2B5EF4-FFF2-40B4-BE49-F238E27FC236}">
                <a16:creationId xmlns:a16="http://schemas.microsoft.com/office/drawing/2014/main" id="{6E4CC546-91F7-40F6-82A2-35DCB7C10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743075"/>
            <a:ext cx="3529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Pád Berlínské zdi a konec komunismu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Hospodářská pomoc EU - program Phare</a:t>
            </a:r>
          </a:p>
        </p:txBody>
      </p:sp>
      <p:sp>
        <p:nvSpPr>
          <p:cNvPr id="27652" name="Text Box 22">
            <a:extLst>
              <a:ext uri="{FF2B5EF4-FFF2-40B4-BE49-F238E27FC236}">
                <a16:creationId xmlns:a16="http://schemas.microsoft.com/office/drawing/2014/main" id="{00BF85EF-2AFC-47AA-8655-D9BED927C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2438400"/>
            <a:ext cx="35290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Stanovena kritéria pro členství v EU: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• demokratický systém a právní stát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• fungující tržní ekonomika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• schopnost provádět předpisy EU</a:t>
            </a:r>
          </a:p>
        </p:txBody>
      </p:sp>
      <p:sp>
        <p:nvSpPr>
          <p:cNvPr id="27653" name="Text Box 24">
            <a:extLst>
              <a:ext uri="{FF2B5EF4-FFF2-40B4-BE49-F238E27FC236}">
                <a16:creationId xmlns:a16="http://schemas.microsoft.com/office/drawing/2014/main" id="{3456326A-0349-4B0E-8A81-1BCB81E8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416300"/>
            <a:ext cx="3529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Začínají formální jednání o rozšíření</a:t>
            </a:r>
          </a:p>
        </p:txBody>
      </p:sp>
      <p:sp>
        <p:nvSpPr>
          <p:cNvPr id="27654" name="Text Box 26">
            <a:extLst>
              <a:ext uri="{FF2B5EF4-FFF2-40B4-BE49-F238E27FC236}">
                <a16:creationId xmlns:a16="http://schemas.microsoft.com/office/drawing/2014/main" id="{CD5A574A-CB92-4262-B342-697D70A17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775075"/>
            <a:ext cx="3457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Kodaňský summit souhlasí s velkým rozšířením o 10 nových zemí.</a:t>
            </a:r>
            <a:endParaRPr lang="fr-FR" altLang="en-US" b="0">
              <a:solidFill>
                <a:srgbClr val="595959"/>
              </a:solidFill>
            </a:endParaRPr>
          </a:p>
        </p:txBody>
      </p:sp>
      <p:sp>
        <p:nvSpPr>
          <p:cNvPr id="27655" name="Text Box 28">
            <a:extLst>
              <a:ext uri="{FF2B5EF4-FFF2-40B4-BE49-F238E27FC236}">
                <a16:creationId xmlns:a16="http://schemas.microsoft.com/office/drawing/2014/main" id="{8F2289D2-4431-40AE-82A3-E25798BE1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287838"/>
            <a:ext cx="33131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Deset nových členů EU: Česká republika, Estonsko, Kypr, Litva, Lotyšsko, Maďarsko, Malta, Polsko, Slovensko, Slovinsko</a:t>
            </a:r>
            <a:endParaRPr lang="fr-FR" altLang="en-US" b="0">
              <a:solidFill>
                <a:srgbClr val="595959"/>
              </a:solidFill>
            </a:endParaRPr>
          </a:p>
        </p:txBody>
      </p:sp>
      <p:sp>
        <p:nvSpPr>
          <p:cNvPr id="27656" name="Text Box 19">
            <a:extLst>
              <a:ext uri="{FF2B5EF4-FFF2-40B4-BE49-F238E27FC236}">
                <a16:creationId xmlns:a16="http://schemas.microsoft.com/office/drawing/2014/main" id="{AE865DC5-5437-4BB3-B202-FBE68181F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1731963"/>
            <a:ext cx="102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1989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27657" name="Text Box 21">
            <a:extLst>
              <a:ext uri="{FF2B5EF4-FFF2-40B4-BE49-F238E27FC236}">
                <a16:creationId xmlns:a16="http://schemas.microsoft.com/office/drawing/2014/main" id="{E2F8EA29-1961-453F-A513-DE230CCF8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2522538"/>
            <a:ext cx="102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1992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27658" name="Text Box 23">
            <a:extLst>
              <a:ext uri="{FF2B5EF4-FFF2-40B4-BE49-F238E27FC236}">
                <a16:creationId xmlns:a16="http://schemas.microsoft.com/office/drawing/2014/main" id="{74EFFAD8-DF96-4BE2-907C-2A742E5C9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3373438"/>
            <a:ext cx="102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1998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27659" name="Text Box 25">
            <a:extLst>
              <a:ext uri="{FF2B5EF4-FFF2-40B4-BE49-F238E27FC236}">
                <a16:creationId xmlns:a16="http://schemas.microsoft.com/office/drawing/2014/main" id="{FF893317-EE28-48A9-A4B3-AE35F0039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3789363"/>
            <a:ext cx="1027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2002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27660" name="Text Box 27">
            <a:extLst>
              <a:ext uri="{FF2B5EF4-FFF2-40B4-BE49-F238E27FC236}">
                <a16:creationId xmlns:a16="http://schemas.microsoft.com/office/drawing/2014/main" id="{876EE383-8E65-4473-BAE9-D225D8EF0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4300538"/>
            <a:ext cx="1050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2004</a:t>
            </a:r>
          </a:p>
        </p:txBody>
      </p:sp>
      <p:sp>
        <p:nvSpPr>
          <p:cNvPr id="27661" name="Text Box 29">
            <a:extLst>
              <a:ext uri="{FF2B5EF4-FFF2-40B4-BE49-F238E27FC236}">
                <a16:creationId xmlns:a16="http://schemas.microsoft.com/office/drawing/2014/main" id="{14E5E7C4-055E-4A87-AA1D-D48D072D7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5157788"/>
            <a:ext cx="102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2007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27662" name="Text Box 30">
            <a:extLst>
              <a:ext uri="{FF2B5EF4-FFF2-40B4-BE49-F238E27FC236}">
                <a16:creationId xmlns:a16="http://schemas.microsoft.com/office/drawing/2014/main" id="{14A51392-E67A-4ABC-A6DA-EA2282737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229225"/>
            <a:ext cx="35290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b="0">
                <a:solidFill>
                  <a:srgbClr val="595959"/>
                </a:solidFill>
              </a:rPr>
              <a:t>Členy EU se stávají Bulharsko a Rumunsko</a:t>
            </a:r>
          </a:p>
        </p:txBody>
      </p:sp>
      <p:sp>
        <p:nvSpPr>
          <p:cNvPr id="27663" name="Text Box 29">
            <a:extLst>
              <a:ext uri="{FF2B5EF4-FFF2-40B4-BE49-F238E27FC236}">
                <a16:creationId xmlns:a16="http://schemas.microsoft.com/office/drawing/2014/main" id="{7CCD5A34-A99F-4C62-BC07-D4FF05140010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1035050" y="5521325"/>
            <a:ext cx="103981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2013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27664" name="Text Box 30">
            <a:extLst>
              <a:ext uri="{FF2B5EF4-FFF2-40B4-BE49-F238E27FC236}">
                <a16:creationId xmlns:a16="http://schemas.microsoft.com/office/drawing/2014/main" id="{27C3D23F-46A4-4F1D-931D-5D0C71884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5565775"/>
            <a:ext cx="3433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Chorvatsko se připojuje 1. července</a:t>
            </a:r>
          </a:p>
        </p:txBody>
      </p:sp>
      <p:pic>
        <p:nvPicPr>
          <p:cNvPr id="27665" name="Picture 1">
            <a:extLst>
              <a:ext uri="{FF2B5EF4-FFF2-40B4-BE49-F238E27FC236}">
                <a16:creationId xmlns:a16="http://schemas.microsoft.com/office/drawing/2014/main" id="{6EE00295-1FA5-4AC2-983F-0E987BB1C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290638"/>
            <a:ext cx="23685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B408871-5686-42FC-84D9-004FD2EF0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7488237" cy="692150"/>
          </a:xfrm>
        </p:spPr>
        <p:txBody>
          <a:bodyPr/>
          <a:lstStyle/>
          <a:p>
            <a:pPr eaLnBrk="1" hangingPunct="1"/>
            <a:r>
              <a:rPr lang="en-IE" altLang="nl-BE" b="0">
                <a:ea typeface="Verdana" panose="020B0604030504040204" pitchFamily="34" charset="0"/>
                <a:cs typeface="Verdana" panose="020B0604030504040204" pitchFamily="34" charset="0"/>
              </a:rPr>
              <a:t>Kandidátské země a potenciální kandidáti</a:t>
            </a:r>
          </a:p>
        </p:txBody>
      </p: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232094AC-D2D4-4101-8A0E-2CD2493CFA62}"/>
              </a:ext>
            </a:extLst>
          </p:cNvPr>
          <p:cNvGraphicFramePr>
            <a:graphicFrameLocks noGrp="1"/>
          </p:cNvGraphicFramePr>
          <p:nvPr/>
        </p:nvGraphicFramePr>
        <p:xfrm>
          <a:off x="979488" y="1703388"/>
          <a:ext cx="7185025" cy="3835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1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3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530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Země</a:t>
                      </a:r>
                      <a:endParaRPr 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Počet</a:t>
                      </a:r>
                      <a:r>
                        <a:rPr 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obyvatel</a:t>
                      </a:r>
                      <a:endParaRPr 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0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0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miliony</a:t>
                      </a:r>
                      <a:r>
                        <a:rPr lang="en-US" sz="10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Bosna a Hercegovina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32">
                <a:tc>
                  <a:txBody>
                    <a:bodyPr/>
                    <a:lstStyle/>
                    <a:p>
                      <a:r>
                        <a:rPr lang="en-GB" sz="12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Černá</a:t>
                      </a:r>
                      <a:r>
                        <a:rPr lang="en-GB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 Hora </a:t>
                      </a:r>
                      <a:r>
                        <a:rPr lang="en-GB" sz="1000" kern="1200" dirty="0"/>
                        <a:t> </a:t>
                      </a:r>
                      <a:endParaRPr 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0,6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8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Kosovo </a:t>
                      </a:r>
                      <a:r>
                        <a:rPr lang="pl-PL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podle rezoluce Rady bezpečnosti OSN č. 1244 </a:t>
                      </a: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9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Severní</a:t>
                      </a:r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Makedonie</a:t>
                      </a:r>
                      <a:endParaRPr lang="en-US" sz="12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2,1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32">
                <a:tc>
                  <a:txBody>
                    <a:bodyPr/>
                    <a:lstStyle/>
                    <a:p>
                      <a:r>
                        <a:rPr lang="en-GB" sz="12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Albánie</a:t>
                      </a:r>
                      <a:endParaRPr lang="en-GB" sz="12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2,9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32">
                <a:tc>
                  <a:txBody>
                    <a:bodyPr/>
                    <a:lstStyle/>
                    <a:p>
                      <a:r>
                        <a:rPr lang="en-GB" sz="12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Srbsko</a:t>
                      </a:r>
                      <a:endParaRPr lang="en-GB" sz="12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732">
                <a:tc>
                  <a:txBody>
                    <a:bodyPr/>
                    <a:lstStyle/>
                    <a:p>
                      <a:r>
                        <a:rPr lang="en-GB" sz="12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Turecko</a:t>
                      </a:r>
                      <a:endParaRPr lang="en-GB" sz="12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79,8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6E1C57E-5CF4-444D-AFC4-E74D47630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613" y="-22225"/>
            <a:ext cx="7877175" cy="735013"/>
          </a:xfrm>
        </p:spPr>
        <p:txBody>
          <a:bodyPr/>
          <a:lstStyle/>
          <a:p>
            <a:pPr eaLnBrk="1" hangingPunct="1"/>
            <a:r>
              <a:rPr lang="en-GB" altLang="nl-BE" b="0"/>
              <a:t>Demokratická spolupráce států EU stojí na právních základech - smlouvách </a:t>
            </a:r>
            <a:endParaRPr lang="en-US" altLang="en-US" b="0"/>
          </a:p>
        </p:txBody>
      </p:sp>
      <p:sp>
        <p:nvSpPr>
          <p:cNvPr id="31747" name="Text Box 20">
            <a:extLst>
              <a:ext uri="{FF2B5EF4-FFF2-40B4-BE49-F238E27FC236}">
                <a16:creationId xmlns:a16="http://schemas.microsoft.com/office/drawing/2014/main" id="{9B0A8135-8542-47D3-8732-288ADF4DC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1912938"/>
            <a:ext cx="3529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Evropské společenství uhlí a oceli</a:t>
            </a:r>
          </a:p>
        </p:txBody>
      </p:sp>
      <p:sp>
        <p:nvSpPr>
          <p:cNvPr id="46084" name="Text Box 22">
            <a:extLst>
              <a:ext uri="{FF2B5EF4-FFF2-40B4-BE49-F238E27FC236}">
                <a16:creationId xmlns:a16="http://schemas.microsoft.com/office/drawing/2014/main" id="{CF8D5F10-FEC1-41BD-9A06-783E05E45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2311400"/>
            <a:ext cx="3744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b="0" dirty="0" err="1">
                <a:solidFill>
                  <a:srgbClr val="595959"/>
                </a:solidFill>
              </a:rPr>
              <a:t>Římské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smlouvy</a:t>
            </a:r>
            <a:r>
              <a:rPr lang="en-GB" altLang="en-US" b="0" dirty="0">
                <a:solidFill>
                  <a:srgbClr val="595959"/>
                </a:solidFill>
              </a:rPr>
              <a:t>: </a:t>
            </a:r>
          </a:p>
          <a:p>
            <a:pPr marL="171450" indent="-171450" eaLnBrk="1" hangingPunct="1">
              <a:spcBef>
                <a:spcPct val="0"/>
              </a:spcBef>
              <a:defRPr/>
            </a:pPr>
            <a:r>
              <a:rPr lang="en-GB" altLang="en-US" b="0" dirty="0" err="1">
                <a:solidFill>
                  <a:srgbClr val="595959"/>
                </a:solidFill>
              </a:rPr>
              <a:t>Smlouva</a:t>
            </a:r>
            <a:r>
              <a:rPr lang="en-GB" altLang="en-US" b="0" dirty="0">
                <a:solidFill>
                  <a:srgbClr val="595959"/>
                </a:solidFill>
              </a:rPr>
              <a:t> o </a:t>
            </a:r>
            <a:r>
              <a:rPr lang="en-GB" altLang="en-US" b="0" dirty="0" err="1">
                <a:solidFill>
                  <a:srgbClr val="595959"/>
                </a:solidFill>
              </a:rPr>
              <a:t>založení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Evropského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hospodářského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společenství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</a:p>
          <a:p>
            <a:pPr marL="171450" indent="-171450" eaLnBrk="1" hangingPunct="1">
              <a:spcBef>
                <a:spcPct val="0"/>
              </a:spcBef>
              <a:defRPr/>
            </a:pPr>
            <a:r>
              <a:rPr lang="en-GB" altLang="en-US" b="0" dirty="0" err="1">
                <a:solidFill>
                  <a:srgbClr val="595959"/>
                </a:solidFill>
              </a:rPr>
              <a:t>Smlouva</a:t>
            </a:r>
            <a:r>
              <a:rPr lang="en-GB" altLang="en-US" b="0" dirty="0">
                <a:solidFill>
                  <a:srgbClr val="595959"/>
                </a:solidFill>
              </a:rPr>
              <a:t> o </a:t>
            </a:r>
            <a:r>
              <a:rPr lang="en-GB" altLang="en-US" b="0" dirty="0" err="1">
                <a:solidFill>
                  <a:srgbClr val="595959"/>
                </a:solidFill>
              </a:rPr>
              <a:t>založení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Evropského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společenství</a:t>
            </a:r>
            <a:r>
              <a:rPr lang="en-GB" altLang="en-US" b="0" dirty="0">
                <a:solidFill>
                  <a:srgbClr val="595959"/>
                </a:solidFill>
              </a:rPr>
              <a:t> pro </a:t>
            </a:r>
            <a:r>
              <a:rPr lang="en-GB" altLang="en-US" b="0" dirty="0" err="1">
                <a:solidFill>
                  <a:srgbClr val="595959"/>
                </a:solidFill>
              </a:rPr>
              <a:t>atomovou</a:t>
            </a:r>
            <a:r>
              <a:rPr lang="en-GB" altLang="en-US" b="0" dirty="0">
                <a:solidFill>
                  <a:srgbClr val="595959"/>
                </a:solidFill>
              </a:rPr>
              <a:t> </a:t>
            </a:r>
            <a:r>
              <a:rPr lang="en-GB" altLang="en-US" b="0" dirty="0" err="1">
                <a:solidFill>
                  <a:srgbClr val="595959"/>
                </a:solidFill>
              </a:rPr>
              <a:t>energii</a:t>
            </a:r>
            <a:r>
              <a:rPr lang="en-GB" altLang="en-US" b="0" dirty="0">
                <a:solidFill>
                  <a:srgbClr val="595959"/>
                </a:solidFill>
              </a:rPr>
              <a:t> (EURATOM)</a:t>
            </a:r>
          </a:p>
        </p:txBody>
      </p:sp>
      <p:sp>
        <p:nvSpPr>
          <p:cNvPr id="31749" name="Text Box 24">
            <a:extLst>
              <a:ext uri="{FF2B5EF4-FFF2-40B4-BE49-F238E27FC236}">
                <a16:creationId xmlns:a16="http://schemas.microsoft.com/office/drawing/2014/main" id="{9F97805F-89B2-4835-85D4-942067FD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3563938"/>
            <a:ext cx="35290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Jednotný evropský akt:  Jednotný trh</a:t>
            </a:r>
          </a:p>
        </p:txBody>
      </p:sp>
      <p:sp>
        <p:nvSpPr>
          <p:cNvPr id="31750" name="Text Box 26">
            <a:extLst>
              <a:ext uri="{FF2B5EF4-FFF2-40B4-BE49-F238E27FC236}">
                <a16:creationId xmlns:a16="http://schemas.microsoft.com/office/drawing/2014/main" id="{22858B1E-D3F3-4548-A682-465256C0A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3981450"/>
            <a:ext cx="34559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Smlouva o Evropské unii – Maastricht</a:t>
            </a:r>
          </a:p>
        </p:txBody>
      </p:sp>
      <p:sp>
        <p:nvSpPr>
          <p:cNvPr id="31751" name="Text Box 28">
            <a:extLst>
              <a:ext uri="{FF2B5EF4-FFF2-40B4-BE49-F238E27FC236}">
                <a16:creationId xmlns:a16="http://schemas.microsoft.com/office/drawing/2014/main" id="{DDA12A50-0DC3-421C-BED9-08914FA51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4370388"/>
            <a:ext cx="33131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Amsterodamská smlouva</a:t>
            </a:r>
          </a:p>
        </p:txBody>
      </p:sp>
      <p:sp>
        <p:nvSpPr>
          <p:cNvPr id="31752" name="Text Box 19">
            <a:extLst>
              <a:ext uri="{FF2B5EF4-FFF2-40B4-BE49-F238E27FC236}">
                <a16:creationId xmlns:a16="http://schemas.microsoft.com/office/drawing/2014/main" id="{8D8ED989-C865-454B-A890-25D00C920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901825"/>
            <a:ext cx="1028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1952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31753" name="Text Box 21">
            <a:extLst>
              <a:ext uri="{FF2B5EF4-FFF2-40B4-BE49-F238E27FC236}">
                <a16:creationId xmlns:a16="http://schemas.microsoft.com/office/drawing/2014/main" id="{52CB72A3-669E-4679-90A6-443B2E647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2303463"/>
            <a:ext cx="1028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1958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31754" name="Text Box 23">
            <a:extLst>
              <a:ext uri="{FF2B5EF4-FFF2-40B4-BE49-F238E27FC236}">
                <a16:creationId xmlns:a16="http://schemas.microsoft.com/office/drawing/2014/main" id="{B3DCC335-AE14-4F20-958B-B391DDC24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4013" y="3552825"/>
            <a:ext cx="1028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1987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31755" name="Text Box 25">
            <a:extLst>
              <a:ext uri="{FF2B5EF4-FFF2-40B4-BE49-F238E27FC236}">
                <a16:creationId xmlns:a16="http://schemas.microsoft.com/office/drawing/2014/main" id="{F37A6CA6-A1F3-4D49-9578-19D81CD67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938588"/>
            <a:ext cx="1028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1993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31756" name="Text Box 27">
            <a:extLst>
              <a:ext uri="{FF2B5EF4-FFF2-40B4-BE49-F238E27FC236}">
                <a16:creationId xmlns:a16="http://schemas.microsoft.com/office/drawing/2014/main" id="{907A01BB-8798-4C53-B213-D1F8C30AB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4013" y="4333875"/>
            <a:ext cx="1052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1999</a:t>
            </a:r>
          </a:p>
        </p:txBody>
      </p:sp>
      <p:sp>
        <p:nvSpPr>
          <p:cNvPr id="31757" name="Text Box 29">
            <a:extLst>
              <a:ext uri="{FF2B5EF4-FFF2-40B4-BE49-F238E27FC236}">
                <a16:creationId xmlns:a16="http://schemas.microsoft.com/office/drawing/2014/main" id="{6FE87919-690C-4638-BCD3-4D490F1F9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3" y="4705350"/>
            <a:ext cx="10287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2003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31758" name="Text Box 30">
            <a:extLst>
              <a:ext uri="{FF2B5EF4-FFF2-40B4-BE49-F238E27FC236}">
                <a16:creationId xmlns:a16="http://schemas.microsoft.com/office/drawing/2014/main" id="{8957405D-2794-4BFE-BD52-2A02DADA5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4757738"/>
            <a:ext cx="35290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Niceská smlouva</a:t>
            </a:r>
          </a:p>
        </p:txBody>
      </p:sp>
      <p:sp>
        <p:nvSpPr>
          <p:cNvPr id="31759" name="Text Box 29">
            <a:extLst>
              <a:ext uri="{FF2B5EF4-FFF2-40B4-BE49-F238E27FC236}">
                <a16:creationId xmlns:a16="http://schemas.microsoft.com/office/drawing/2014/main" id="{04366BCA-B3D3-4DB4-BB1D-5939A33F8CC8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4151313" y="5121275"/>
            <a:ext cx="1041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2009</a:t>
            </a:r>
            <a:endParaRPr lang="en-US" altLang="en-US" sz="1800" b="0">
              <a:solidFill>
                <a:srgbClr val="359AC2"/>
              </a:solidFill>
            </a:endParaRPr>
          </a:p>
        </p:txBody>
      </p:sp>
      <p:sp>
        <p:nvSpPr>
          <p:cNvPr id="31760" name="Text Box 30">
            <a:extLst>
              <a:ext uri="{FF2B5EF4-FFF2-40B4-BE49-F238E27FC236}">
                <a16:creationId xmlns:a16="http://schemas.microsoft.com/office/drawing/2014/main" id="{5DB40B1D-1941-441B-8A8E-D37791874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5175250"/>
            <a:ext cx="3529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0">
                <a:solidFill>
                  <a:srgbClr val="595959"/>
                </a:solidFill>
              </a:rPr>
              <a:t>Lisabonská smlouva</a:t>
            </a:r>
          </a:p>
        </p:txBody>
      </p:sp>
      <p:pic>
        <p:nvPicPr>
          <p:cNvPr id="31761" name="Picture 1">
            <a:extLst>
              <a:ext uri="{FF2B5EF4-FFF2-40B4-BE49-F238E27FC236}">
                <a16:creationId xmlns:a16="http://schemas.microsoft.com/office/drawing/2014/main" id="{12CA76EB-B0C7-4339-A9F3-C8B0BE8F9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1708150"/>
            <a:ext cx="3259138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2178FEC-674D-49A5-B5E5-93B80EF81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6913562" cy="709613"/>
          </a:xfrm>
        </p:spPr>
        <p:txBody>
          <a:bodyPr/>
          <a:lstStyle/>
          <a:p>
            <a:pPr eaLnBrk="1" hangingPunct="1"/>
            <a:r>
              <a:rPr lang="en-GB" altLang="nl-BE" b="0"/>
              <a:t>Listina základních práv EU</a:t>
            </a:r>
          </a:p>
        </p:txBody>
      </p:sp>
      <p:sp>
        <p:nvSpPr>
          <p:cNvPr id="33795" name="TextBox 5">
            <a:extLst>
              <a:ext uri="{FF2B5EF4-FFF2-40B4-BE49-F238E27FC236}">
                <a16:creationId xmlns:a16="http://schemas.microsoft.com/office/drawing/2014/main" id="{25177342-1B65-43A6-8CD9-9722E5A83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288" y="1069975"/>
            <a:ext cx="4449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Je závazná pro všechny činnosti EU</a:t>
            </a:r>
          </a:p>
        </p:txBody>
      </p:sp>
      <p:sp>
        <p:nvSpPr>
          <p:cNvPr id="33796" name="TextBox 26">
            <a:extLst>
              <a:ext uri="{FF2B5EF4-FFF2-40B4-BE49-F238E27FC236}">
                <a16:creationId xmlns:a16="http://schemas.microsoft.com/office/drawing/2014/main" id="{9DE2B807-4BB0-4594-95C4-8421BAAE1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288" y="1446213"/>
            <a:ext cx="3127375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</a:rPr>
              <a:t>54 článků pod 6 hlavami: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0">
              <a:solidFill>
                <a:srgbClr val="000000"/>
              </a:solidFill>
            </a:endParaRPr>
          </a:p>
        </p:txBody>
      </p:sp>
      <p:pic>
        <p:nvPicPr>
          <p:cNvPr id="33797" name="Picture 1">
            <a:extLst>
              <a:ext uri="{FF2B5EF4-FFF2-40B4-BE49-F238E27FC236}">
                <a16:creationId xmlns:a16="http://schemas.microsoft.com/office/drawing/2014/main" id="{FF64D1F9-70E8-42DF-879B-0AC30205F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2066925"/>
            <a:ext cx="6964362" cy="458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Box 5">
            <a:extLst>
              <a:ext uri="{FF2B5EF4-FFF2-40B4-BE49-F238E27FC236}">
                <a16:creationId xmlns:a16="http://schemas.microsoft.com/office/drawing/2014/main" id="{0C5C3363-6EDF-4167-A9AF-1A11371B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775" y="2189163"/>
            <a:ext cx="919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Svobody</a:t>
            </a:r>
          </a:p>
        </p:txBody>
      </p:sp>
      <p:sp>
        <p:nvSpPr>
          <p:cNvPr id="33799" name="TextBox 5">
            <a:extLst>
              <a:ext uri="{FF2B5EF4-FFF2-40B4-BE49-F238E27FC236}">
                <a16:creationId xmlns:a16="http://schemas.microsoft.com/office/drawing/2014/main" id="{94922C4A-71AE-4936-B00D-558D98376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025" y="2189163"/>
            <a:ext cx="8874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Rovnost</a:t>
            </a:r>
            <a:endParaRPr lang="en-US" altLang="en-US">
              <a:solidFill>
                <a:srgbClr val="595959"/>
              </a:solidFill>
            </a:endParaRPr>
          </a:p>
        </p:txBody>
      </p:sp>
      <p:sp>
        <p:nvSpPr>
          <p:cNvPr id="33800" name="TextBox 5">
            <a:extLst>
              <a:ext uri="{FF2B5EF4-FFF2-40B4-BE49-F238E27FC236}">
                <a16:creationId xmlns:a16="http://schemas.microsoft.com/office/drawing/2014/main" id="{503E4C7E-515A-4F57-82DB-70E49D0D7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788" y="4400550"/>
            <a:ext cx="101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Solidarita</a:t>
            </a:r>
            <a:endParaRPr lang="en-US" altLang="en-US">
              <a:solidFill>
                <a:srgbClr val="595959"/>
              </a:solidFill>
            </a:endParaRPr>
          </a:p>
        </p:txBody>
      </p:sp>
      <p:sp>
        <p:nvSpPr>
          <p:cNvPr id="33801" name="TextBox 5">
            <a:extLst>
              <a:ext uri="{FF2B5EF4-FFF2-40B4-BE49-F238E27FC236}">
                <a16:creationId xmlns:a16="http://schemas.microsoft.com/office/drawing/2014/main" id="{392A94E4-0577-48FC-A28E-502AFCC42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363" y="4400550"/>
            <a:ext cx="15636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595959"/>
                </a:solidFill>
              </a:rPr>
              <a:t>Občanská práva</a:t>
            </a:r>
          </a:p>
        </p:txBody>
      </p:sp>
      <p:sp>
        <p:nvSpPr>
          <p:cNvPr id="33802" name="TextBox 5">
            <a:extLst>
              <a:ext uri="{FF2B5EF4-FFF2-40B4-BE49-F238E27FC236}">
                <a16:creationId xmlns:a16="http://schemas.microsoft.com/office/drawing/2014/main" id="{6375FCDC-1089-47C2-9B4E-45B1F423C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88" y="4400550"/>
            <a:ext cx="1090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Soudnictví</a:t>
            </a:r>
          </a:p>
        </p:txBody>
      </p:sp>
      <p:sp>
        <p:nvSpPr>
          <p:cNvPr id="33803" name="TextBox 5">
            <a:extLst>
              <a:ext uri="{FF2B5EF4-FFF2-40B4-BE49-F238E27FC236}">
                <a16:creationId xmlns:a16="http://schemas.microsoft.com/office/drawing/2014/main" id="{1CCE5B4A-2347-4AFC-AA83-C8580C01C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2663" y="2189163"/>
            <a:ext cx="11303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BE" altLang="en-US">
                <a:solidFill>
                  <a:srgbClr val="595959"/>
                </a:solidFill>
              </a:rPr>
              <a:t>Důstojnost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>
            <a:extLst>
              <a:ext uri="{FF2B5EF4-FFF2-40B4-BE49-F238E27FC236}">
                <a16:creationId xmlns:a16="http://schemas.microsoft.com/office/drawing/2014/main" id="{AFE0F573-7328-451F-BAFC-7CECC7DA8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Obyvatelstvo EU ve srovnání se zbytkem světa</a:t>
            </a:r>
          </a:p>
        </p:txBody>
      </p:sp>
      <p:sp>
        <p:nvSpPr>
          <p:cNvPr id="35843" name="Rectangle 5">
            <a:extLst>
              <a:ext uri="{FF2B5EF4-FFF2-40B4-BE49-F238E27FC236}">
                <a16:creationId xmlns:a16="http://schemas.microsoft.com/office/drawing/2014/main" id="{CA1CE5F4-95D3-4FF4-A92B-634DE9F10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900" y="1530350"/>
            <a:ext cx="5918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800">
                <a:solidFill>
                  <a:srgbClr val="359AC2"/>
                </a:solidFill>
                <a:latin typeface="Verdana" panose="020B0604030504040204" pitchFamily="34" charset="0"/>
              </a:rPr>
              <a:t>Počet obyvatel v milionech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13799"/>
              </p:ext>
            </p:extLst>
          </p:nvPr>
        </p:nvGraphicFramePr>
        <p:xfrm>
          <a:off x="1612900" y="2056637"/>
          <a:ext cx="5486401" cy="4152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cs-CZ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Kolik má EU obyvatel?</a:t>
            </a:r>
            <a:endParaRPr lang="nl-BE" altLang="nl-BE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915" name="Text Box 7"/>
          <p:cNvSpPr txBox="1">
            <a:spLocks noChangeArrowheads="1"/>
          </p:cNvSpPr>
          <p:nvPr/>
        </p:nvSpPr>
        <p:spPr bwMode="auto">
          <a:xfrm>
            <a:off x="2706688" y="1035050"/>
            <a:ext cx="451591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Po</a:t>
            </a:r>
            <a:r>
              <a:rPr lang="cs-CZ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čet obyvatel v </a:t>
            </a:r>
            <a:r>
              <a:rPr lang="en-US" altLang="en-US" sz="1800" dirty="0" err="1">
                <a:solidFill>
                  <a:srgbClr val="359AC2"/>
                </a:solidFill>
                <a:latin typeface="Verdana" panose="020B0604030504040204" pitchFamily="34" charset="0"/>
              </a:rPr>
              <a:t>milion</a:t>
            </a:r>
            <a:r>
              <a:rPr lang="cs-CZ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ech</a:t>
            </a:r>
            <a:r>
              <a:rPr lang="en-US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 (2019)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cs-CZ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Celkem: </a:t>
            </a:r>
            <a:r>
              <a:rPr lang="en-US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446 </a:t>
            </a:r>
            <a:r>
              <a:rPr lang="en-US" altLang="en-US" sz="1800" dirty="0" err="1">
                <a:solidFill>
                  <a:srgbClr val="359AC2"/>
                </a:solidFill>
                <a:latin typeface="Verdana" panose="020B0604030504040204" pitchFamily="34" charset="0"/>
              </a:rPr>
              <a:t>milion</a:t>
            </a:r>
            <a:r>
              <a:rPr lang="cs-CZ" altLang="en-US" sz="1800" dirty="0">
                <a:solidFill>
                  <a:srgbClr val="359AC2"/>
                </a:solidFill>
                <a:latin typeface="Verdana" panose="020B0604030504040204" pitchFamily="34" charset="0"/>
              </a:rPr>
              <a:t>ů</a:t>
            </a:r>
            <a:endParaRPr lang="en-US" altLang="en-US" sz="1800" dirty="0">
              <a:solidFill>
                <a:srgbClr val="359AC2"/>
              </a:solidFill>
              <a:latin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DB0043-EAA3-48BD-94E4-C3E4B589F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989379"/>
            <a:ext cx="8126672" cy="466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15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>
            <a:extLst>
              <a:ext uri="{FF2B5EF4-FFF2-40B4-BE49-F238E27FC236}">
                <a16:creationId xmlns:a16="http://schemas.microsoft.com/office/drawing/2014/main" id="{FC8C0DD7-ED8A-45DB-A284-7BC7832BB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cs-CZ" altLang="cs-CZ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Evropská ekonomika: společně jsme silnější </a:t>
            </a:r>
            <a:endParaRPr lang="nl-BE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939" name="Content Placeholder 4">
            <a:extLst>
              <a:ext uri="{FF2B5EF4-FFF2-40B4-BE49-F238E27FC236}">
                <a16:creationId xmlns:a16="http://schemas.microsoft.com/office/drawing/2014/main" id="{D4E02FB1-A4D6-420F-8125-E13595E09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1470025"/>
            <a:ext cx="7886700" cy="120332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cs-CZ" altLang="cs-CZ" sz="180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2008: Ve Spojených státech vypukla celosvětová finanční krize.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cs-CZ" altLang="cs-CZ" sz="180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Koordinovaná reakce ze strany vedoucích evropských představitelů: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nl-BE" altLang="nl-BE" sz="180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540" name="Content Placeholder 3">
            <a:extLst>
              <a:ext uri="{FF2B5EF4-FFF2-40B4-BE49-F238E27FC236}">
                <a16:creationId xmlns:a16="http://schemas.microsoft.com/office/drawing/2014/main" id="{50455A3A-917C-45D4-9AE3-0B992AD7A7B5}"/>
              </a:ext>
            </a:extLst>
          </p:cNvPr>
          <p:cNvSpPr>
            <a:spLocks noGrp="1"/>
          </p:cNvSpPr>
          <p:nvPr/>
        </p:nvSpPr>
        <p:spPr bwMode="auto">
          <a:xfrm>
            <a:off x="900113" y="2673350"/>
            <a:ext cx="7043737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/>
            </a:pPr>
            <a:r>
              <a:rPr lang="cs-CZ" altLang="cs-CZ" sz="1400" b="1" dirty="0">
                <a:solidFill>
                  <a:srgbClr val="595959"/>
                </a:solidFill>
                <a:latin typeface="Verdana" pitchFamily="34" charset="0"/>
              </a:rPr>
              <a:t>Závazek týkající se eura a finanční stability 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/>
            </a:pPr>
            <a:r>
              <a:rPr lang="cs-CZ" altLang="cs-CZ" sz="1400" b="1" dirty="0">
                <a:solidFill>
                  <a:srgbClr val="595959"/>
                </a:solidFill>
                <a:latin typeface="Verdana" pitchFamily="34" charset="0"/>
              </a:rPr>
              <a:t>Nové nástroje krizového řízení a reformy pravidel: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cs-CZ" altLang="cs-CZ" sz="1400" dirty="0">
                <a:solidFill>
                  <a:srgbClr val="595959"/>
                </a:solidFill>
                <a:latin typeface="Verdana" pitchFamily="34" charset="0"/>
              </a:rPr>
              <a:t>	Evropský stabilizační mechanismus: fond pomáhající zemím v mimořádně obtížné ekonomické situaci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cs-CZ" altLang="cs-CZ" sz="1400" dirty="0">
                <a:solidFill>
                  <a:srgbClr val="595959"/>
                </a:solidFill>
                <a:latin typeface="Verdana" pitchFamily="34" charset="0"/>
              </a:rPr>
              <a:t>	Nové zákony pro stabilizaci bank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cs-CZ" altLang="cs-CZ" sz="1400" dirty="0">
                <a:solidFill>
                  <a:srgbClr val="595959"/>
                </a:solidFill>
                <a:latin typeface="Verdana" pitchFamily="34" charset="0"/>
              </a:rPr>
              <a:t>	Bankovní unie: dozor nad bankami po celé EU a mechanismus pro uzavření krachujících bank</a:t>
            </a:r>
            <a:endParaRPr lang="en-GB" altLang="en-US" sz="1400" dirty="0">
              <a:solidFill>
                <a:srgbClr val="595959"/>
              </a:solidFill>
              <a:latin typeface="Verdana" pitchFamily="34" charset="0"/>
            </a:endParaRPr>
          </a:p>
          <a:p>
            <a:pPr marL="285750" indent="-28575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1400" b="1" dirty="0">
                <a:solidFill>
                  <a:srgbClr val="595959"/>
                </a:solidFill>
                <a:latin typeface="Verdana" pitchFamily="34" charset="0"/>
              </a:rPr>
              <a:t>Lepší ekonomická správa: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cs-CZ" altLang="cs-CZ" sz="1400" dirty="0">
                <a:solidFill>
                  <a:srgbClr val="595959"/>
                </a:solidFill>
                <a:latin typeface="Verdana" pitchFamily="34" charset="0"/>
              </a:rPr>
              <a:t>	Evropský semestr: každoroční postup pro koordinaci veřejných rozpočtů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cs-CZ" altLang="cs-CZ" sz="1400" dirty="0">
                <a:solidFill>
                  <a:srgbClr val="595959"/>
                </a:solidFill>
                <a:latin typeface="Verdana" pitchFamily="34" charset="0"/>
              </a:rPr>
              <a:t>	Pakt Euro+, „smlouva o fiskálním kompaktu“: vzájemné závazky ohledně stability veřejných financí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>
            <a:extLst>
              <a:ext uri="{FF2B5EF4-FFF2-40B4-BE49-F238E27FC236}">
                <a16:creationId xmlns:a16="http://schemas.microsoft.com/office/drawing/2014/main" id="{0A831EB6-FC7C-4C80-99D5-0C28EC90B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0"/>
            <a:ext cx="7604125" cy="723900"/>
          </a:xfrm>
        </p:spPr>
        <p:txBody>
          <a:bodyPr/>
          <a:lstStyle/>
          <a:p>
            <a:pPr eaLnBrk="1" hangingPunct="1"/>
            <a:r>
              <a:rPr lang="cs-CZ" altLang="nl-B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nl-BE" altLang="nl-BE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nvest</a:t>
            </a:r>
            <a:r>
              <a:rPr lang="cs-CZ" altLang="nl-BE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iční</a:t>
            </a:r>
            <a:r>
              <a:rPr lang="nl-BE" altLang="nl-B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altLang="nl-BE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</a:t>
            </a:r>
            <a:r>
              <a:rPr lang="cs-CZ" altLang="nl-B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</a:t>
            </a:r>
            <a:r>
              <a:rPr lang="nl-BE" altLang="nl-B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</a:t>
            </a:r>
            <a:r>
              <a:rPr lang="cs-CZ" altLang="nl-B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</a:t>
            </a:r>
            <a:r>
              <a:rPr lang="nl-BE" altLang="nl-B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</a:t>
            </a:r>
            <a:r>
              <a:rPr lang="cs-CZ" altLang="nl-BE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vropu</a:t>
            </a:r>
            <a:endParaRPr lang="nl-BE" altLang="nl-BE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843" name="Content Placeholder 4">
            <a:extLst>
              <a:ext uri="{FF2B5EF4-FFF2-40B4-BE49-F238E27FC236}">
                <a16:creationId xmlns:a16="http://schemas.microsoft.com/office/drawing/2014/main" id="{599E711A-46C7-4892-8A57-C0386D121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888" y="1284288"/>
            <a:ext cx="7010400" cy="6096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cs-CZ" altLang="nl-BE" sz="1800" dirty="0">
                <a:solidFill>
                  <a:srgbClr val="359AC2"/>
                </a:solidFill>
                <a:latin typeface="Verdana" panose="020B0604030504040204" pitchFamily="34" charset="0"/>
              </a:rPr>
              <a:t>Evropský fond pro strategické i</a:t>
            </a:r>
            <a:r>
              <a:rPr lang="en-US" altLang="nl-BE" sz="1800" dirty="0" err="1">
                <a:solidFill>
                  <a:srgbClr val="359AC2"/>
                </a:solidFill>
                <a:latin typeface="Verdana" panose="020B0604030504040204" pitchFamily="34" charset="0"/>
              </a:rPr>
              <a:t>nvest</a:t>
            </a:r>
            <a:r>
              <a:rPr lang="cs-CZ" altLang="nl-BE" sz="1800" dirty="0" err="1">
                <a:solidFill>
                  <a:srgbClr val="359AC2"/>
                </a:solidFill>
                <a:latin typeface="Verdana" panose="020B0604030504040204" pitchFamily="34" charset="0"/>
              </a:rPr>
              <a:t>ice</a:t>
            </a:r>
            <a:endParaRPr lang="en-GB" altLang="nl-BE" sz="1800" dirty="0">
              <a:solidFill>
                <a:srgbClr val="359AC2"/>
              </a:solidFill>
              <a:latin typeface="Verdana" panose="020B060403050404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4FD377E-1BD5-4EE9-A3EF-32215ED30FC7}"/>
              </a:ext>
            </a:extLst>
          </p:cNvPr>
          <p:cNvSpPr>
            <a:spLocks noGrp="1"/>
          </p:cNvSpPr>
          <p:nvPr/>
        </p:nvSpPr>
        <p:spPr>
          <a:xfrm>
            <a:off x="814388" y="1635125"/>
            <a:ext cx="7324725" cy="4937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BE" altLang="nl-BE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5593" y="1787236"/>
            <a:ext cx="684137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Investiční plán pro Evropu přijatý v listopadu 2014 využívá veřejné záruky ke stimulaci soukromých investic.</a:t>
            </a:r>
          </a:p>
          <a:p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Evropský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fond pro </a:t>
            </a: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strategické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investice</a:t>
            </a:r>
            <a:r>
              <a:rPr lang="cs-CZ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rámci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tohoto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plánu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již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mobilizoval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investice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hodnotě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439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miliard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EUR (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období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října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2019),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což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předčilo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očekávání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cs-CZ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Investice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vynaložené v rámci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plánu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podpořily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vytvoření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1,1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milionu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pracovních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míst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roku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2022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má toto číslo </a:t>
            </a:r>
            <a:r>
              <a:rPr lang="cs-CZ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růst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1,7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milionu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Zlepšený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přístup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financování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bude moci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využívat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více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než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milion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malých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středních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podniků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plán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také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pomohl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zvýšit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hrubý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domácí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BE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produkt</a:t>
            </a:r>
            <a:r>
              <a:rPr lang="fr-B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 o 0,60,9%.</a:t>
            </a:r>
          </a:p>
        </p:txBody>
      </p:sp>
    </p:spTree>
    <p:extLst>
      <p:ext uri="{BB962C8B-B14F-4D97-AF65-F5344CB8AC3E}">
        <p14:creationId xmlns:p14="http://schemas.microsoft.com/office/powerpoint/2010/main" val="3090246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>
            <a:extLst>
              <a:ext uri="{FF2B5EF4-FFF2-40B4-BE49-F238E27FC236}">
                <a16:creationId xmlns:a16="http://schemas.microsoft.com/office/drawing/2014/main" id="{5B231677-C0FA-414F-9CE0-539E0C232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cs-CZ" altLang="cs-CZ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Bankovní unie: bezpečné a spolehlivé banky</a:t>
            </a:r>
            <a:endParaRPr lang="nl-BE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011" name="Content Placeholder 4">
            <a:extLst>
              <a:ext uri="{FF2B5EF4-FFF2-40B4-BE49-F238E27FC236}">
                <a16:creationId xmlns:a16="http://schemas.microsoft.com/office/drawing/2014/main" id="{03ACA935-BF8D-4245-900F-4A0E57BCD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150" y="1260475"/>
            <a:ext cx="6243638" cy="433388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cs-CZ" altLang="cs-CZ" sz="180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Reakce EU na finanční krizi: 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nl-BE" altLang="nl-BE" sz="180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4C2CA37-7BB8-4F78-B386-9F335A0ED8CF}"/>
              </a:ext>
            </a:extLst>
          </p:cNvPr>
          <p:cNvSpPr>
            <a:spLocks noGrp="1"/>
          </p:cNvSpPr>
          <p:nvPr/>
        </p:nvSpPr>
        <p:spPr>
          <a:xfrm>
            <a:off x="3173413" y="1930400"/>
            <a:ext cx="5487987" cy="4171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Soupis pravidel</a:t>
            </a: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: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Nové zákony, jejichž účelem je zajistit, aby měly banky k dispozici dostatek kapitálu a lepší postupy pro řízení rizik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1400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cs-CZ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Dohled: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Evropská centrální banka vykonává dozor nad cca. 130 nejdůležitějšími bankami.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Dozorčí orgány národních bank úzce spolupracují.</a:t>
            </a:r>
          </a:p>
          <a:p>
            <a:pPr>
              <a:buFontTx/>
              <a:buChar char="-"/>
              <a:defRPr/>
            </a:pPr>
            <a:endParaRPr lang="en-GB" sz="14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cs-CZ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Řešení:</a:t>
            </a: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Celoevropská Rada pro jednotné řešení problémů může rozhodnout o utlumení činnosti krachující banky.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Tento postup se opírá o fond, do něhož přispívají samy banky. Díky tomu se na případné ztráty nemusí skládat daňoví poplatníci.</a:t>
            </a:r>
          </a:p>
        </p:txBody>
      </p:sp>
      <p:pic>
        <p:nvPicPr>
          <p:cNvPr id="43013" name="Picture 6">
            <a:extLst>
              <a:ext uri="{FF2B5EF4-FFF2-40B4-BE49-F238E27FC236}">
                <a16:creationId xmlns:a16="http://schemas.microsoft.com/office/drawing/2014/main" id="{EAA4CBAA-8BE4-4092-8C5E-B24BD8AB3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2079625"/>
            <a:ext cx="2092325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3">
            <a:extLst>
              <a:ext uri="{FF2B5EF4-FFF2-40B4-BE49-F238E27FC236}">
                <a16:creationId xmlns:a16="http://schemas.microsoft.com/office/drawing/2014/main" id="{EAADBE67-A4CF-4AF4-A8B5-106D00A6B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0" y="-1588"/>
            <a:ext cx="7886700" cy="723901"/>
          </a:xfrm>
        </p:spPr>
        <p:txBody>
          <a:bodyPr/>
          <a:lstStyle/>
          <a:p>
            <a:pPr eaLnBrk="1" hangingPunct="1"/>
            <a:r>
              <a:rPr lang="pt-BR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Jak EU utrácí své peníze? </a:t>
            </a:r>
            <a:endParaRPr lang="nl-BE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5059" name="Content Placeholder 3">
            <a:extLst>
              <a:ext uri="{FF2B5EF4-FFF2-40B4-BE49-F238E27FC236}">
                <a16:creationId xmlns:a16="http://schemas.microsoft.com/office/drawing/2014/main" id="{41BE542B-6C82-4C0C-9FCA-81A848A96A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1925" y="958850"/>
            <a:ext cx="6562725" cy="4759325"/>
          </a:xfrm>
        </p:spPr>
      </p:pic>
      <p:sp>
        <p:nvSpPr>
          <p:cNvPr id="45060" name="TextBox 4">
            <a:extLst>
              <a:ext uri="{FF2B5EF4-FFF2-40B4-BE49-F238E27FC236}">
                <a16:creationId xmlns:a16="http://schemas.microsoft.com/office/drawing/2014/main" id="{12C68645-9239-44BB-96B9-E55996A03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5" y="5694363"/>
            <a:ext cx="7050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l-SI" altLang="sl-SI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Letni proračun EU v letu 2018 je bil približno 160 milijard EUR – to je v absolutnem smislu velik znesek, vendar predstavlja le približno en odstotek bogastva, ki ga vsako leto ustvarijo gospodarstva držav članic.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>
            <a:extLst>
              <a:ext uri="{FF2B5EF4-FFF2-40B4-BE49-F238E27FC236}">
                <a16:creationId xmlns:a16="http://schemas.microsoft.com/office/drawing/2014/main" id="{9C35D14E-1E7E-4C6A-AA5A-7C698F27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cs-CZ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Změna klimatu</a:t>
            </a:r>
            <a:r>
              <a:rPr lang="en-US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cs-CZ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Ambiciózní cíle EU</a:t>
            </a:r>
            <a:endParaRPr lang="nl-BE" altLang="nl-BE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0076512F-CC53-4709-8DFD-125905385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555" y="1710766"/>
            <a:ext cx="2954705" cy="26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 eaLnBrk="1" hangingPunct="1">
              <a:lnSpc>
                <a:spcPct val="100000"/>
              </a:lnSpc>
              <a:buNone/>
              <a:defRPr/>
            </a:pP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Stát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se do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roku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2050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prvním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klimaticky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neutrálním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kontinentem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světě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je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největší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výzva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příležitost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naší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doby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.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Za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tímto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účelem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představila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Evropská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komise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v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prosinci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2019 </a:t>
            </a:r>
            <a:r>
              <a:rPr lang="cs-CZ" altLang="en-US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Z</a:t>
            </a:r>
            <a:r>
              <a:rPr lang="en-US" altLang="en-US" sz="1200" b="1" dirty="0" err="1">
                <a:solidFill>
                  <a:srgbClr val="595959"/>
                </a:solidFill>
                <a:latin typeface="Verdana" panose="020B0604030504040204" pitchFamily="34" charset="0"/>
              </a:rPr>
              <a:t>elenou</a:t>
            </a:r>
            <a:r>
              <a:rPr lang="en-US" altLang="en-US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b="1" dirty="0" err="1">
                <a:solidFill>
                  <a:srgbClr val="595959"/>
                </a:solidFill>
                <a:latin typeface="Verdana" panose="020B0604030504040204" pitchFamily="34" charset="0"/>
              </a:rPr>
              <a:t>dohodu</a:t>
            </a:r>
            <a:r>
              <a:rPr lang="cs-CZ" altLang="en-US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 pro Evropu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.</a:t>
            </a:r>
          </a:p>
          <a:p>
            <a:pPr marL="0" indent="0" algn="just" eaLnBrk="1" hangingPunct="1">
              <a:lnSpc>
                <a:spcPct val="100000"/>
              </a:lnSpc>
              <a:buNone/>
              <a:defRPr/>
            </a:pP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Zelená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dohoda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je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nedílnou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součástí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strategie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Komise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cs-CZ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k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provádění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Agendy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Spojených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národů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cs-CZ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v období 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do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roku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2030 a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cílů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udržitelného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rozvoje</a:t>
            </a:r>
            <a:r>
              <a:rPr lang="cs-CZ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.</a:t>
            </a:r>
            <a:endParaRPr lang="en-US" altLang="en-US" sz="12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818BD26D-3F74-4FCD-87A7-1B3E52F96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8763" y="1103660"/>
            <a:ext cx="7578725" cy="39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cs-CZ" altLang="en-US" sz="16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Ambicióznější</a:t>
            </a:r>
            <a:r>
              <a:rPr lang="en-US" altLang="en-US" sz="16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altLang="en-US" sz="16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cíle EU v oblasti klimatu do roku</a:t>
            </a:r>
            <a:r>
              <a:rPr lang="en-US" altLang="en-US" sz="16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2030 a 2050 </a:t>
            </a:r>
            <a:endParaRPr lang="de-DE" altLang="en-US" sz="1600" b="1" dirty="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989" name="TextBox 1">
            <a:extLst>
              <a:ext uri="{FF2B5EF4-FFF2-40B4-BE49-F238E27FC236}">
                <a16:creationId xmlns:a16="http://schemas.microsoft.com/office/drawing/2014/main" id="{93A72560-B943-499D-B6BD-776DF674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25" y="6391275"/>
            <a:ext cx="1270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8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25" y="1710767"/>
            <a:ext cx="4504525" cy="2784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6120" y="4593318"/>
            <a:ext cx="7551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března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2020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Komise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navrhne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první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evropský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klimatický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zákon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Tím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 do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právních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předpisů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zakotví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cíl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klimatické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neutrality 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 na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rok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2050.</a:t>
            </a:r>
          </a:p>
          <a:p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již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začala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souladu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cílem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klimatické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neutrality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modernizovat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transformovat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své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hospodářství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. 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období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1990 a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2018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snížila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emise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skleníkových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plynů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23%,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zatímco</a:t>
            </a:r>
            <a:r>
              <a:rPr lang="cs-CZ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její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ekonomika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vzrostla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61%.</a:t>
            </a:r>
          </a:p>
          <a:p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léta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2020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Komise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plán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posuzování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dopadů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jehož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cílem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bude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odpovědným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způsobem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navýšit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cíl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snižování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emisí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skleníkových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plynů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roku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2030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alespoň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50% a s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výhledem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55%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srovnání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úrovněmi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roku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1990.</a:t>
            </a:r>
          </a:p>
        </p:txBody>
      </p:sp>
    </p:spTree>
    <p:extLst>
      <p:ext uri="{BB962C8B-B14F-4D97-AF65-F5344CB8AC3E}">
        <p14:creationId xmlns:p14="http://schemas.microsoft.com/office/powerpoint/2010/main" val="101376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676A2C3-02BA-41A3-8333-F63A42489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27913" cy="709613"/>
          </a:xfrm>
        </p:spPr>
        <p:txBody>
          <a:bodyPr/>
          <a:lstStyle/>
          <a:p>
            <a:pPr eaLnBrk="1" hangingPunct="1"/>
            <a:r>
              <a:rPr lang="en-GB" altLang="en-US" b="0"/>
              <a:t>Euro – měna Evropanů </a:t>
            </a:r>
            <a:endParaRPr lang="en-US" altLang="en-US" b="0"/>
          </a:p>
        </p:txBody>
      </p:sp>
      <p:pic>
        <p:nvPicPr>
          <p:cNvPr id="51203" name="Picture 1">
            <a:extLst>
              <a:ext uri="{FF2B5EF4-FFF2-40B4-BE49-F238E27FC236}">
                <a16:creationId xmlns:a16="http://schemas.microsoft.com/office/drawing/2014/main" id="{0B028338-79ED-4A42-833C-41B8BA520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85825"/>
            <a:ext cx="3411538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Rectangle 4">
            <a:extLst>
              <a:ext uri="{FF2B5EF4-FFF2-40B4-BE49-F238E27FC236}">
                <a16:creationId xmlns:a16="http://schemas.microsoft.com/office/drawing/2014/main" id="{B1F28213-4B02-4951-81FC-89C8E1677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3429000"/>
            <a:ext cx="25685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000" b="0">
                <a:solidFill>
                  <a:srgbClr val="595959"/>
                </a:solidFill>
              </a:rPr>
              <a:t>Země EU, kde se eurem platí</a:t>
            </a:r>
            <a:endParaRPr lang="en-US" altLang="en-US" sz="1000" b="0">
              <a:solidFill>
                <a:srgbClr val="595959"/>
              </a:solidFill>
            </a:endParaRPr>
          </a:p>
        </p:txBody>
      </p:sp>
      <p:sp>
        <p:nvSpPr>
          <p:cNvPr id="51205" name="Rectangle 4">
            <a:extLst>
              <a:ext uri="{FF2B5EF4-FFF2-40B4-BE49-F238E27FC236}">
                <a16:creationId xmlns:a16="http://schemas.microsoft.com/office/drawing/2014/main" id="{0FFD7472-1401-4C6E-974D-103990692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3573463"/>
            <a:ext cx="2568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000" b="0">
                <a:solidFill>
                  <a:srgbClr val="595959"/>
                </a:solidFill>
              </a:rPr>
              <a:t>Země EU, kde se eurem neplatí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39F1AB-A873-47EE-8793-A16F9CBB9590}"/>
              </a:ext>
            </a:extLst>
          </p:cNvPr>
          <p:cNvSpPr txBox="1"/>
          <p:nvPr/>
        </p:nvSpPr>
        <p:spPr>
          <a:xfrm>
            <a:off x="611188" y="1773238"/>
            <a:ext cx="3743325" cy="184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rgbClr val="359AC2"/>
                </a:solidFill>
                <a:latin typeface="Verdana"/>
              </a:rPr>
              <a:t>Proč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euro?</a:t>
            </a:r>
          </a:p>
          <a:p>
            <a:pPr>
              <a:defRPr/>
            </a:pPr>
            <a:endParaRPr lang="en-US" sz="1200" dirty="0">
              <a:solidFill>
                <a:srgbClr val="FF0000"/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Eliminace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rizik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fluktuace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a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nákladů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na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směnné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operace</a:t>
            </a:r>
            <a:endParaRPr lang="en-GB" sz="1200" dirty="0">
              <a:solidFill>
                <a:srgbClr val="000000">
                  <a:lumMod val="65000"/>
                  <a:lumOff val="35000"/>
                </a:srgbClr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1200" dirty="0">
              <a:solidFill>
                <a:srgbClr val="000000">
                  <a:lumMod val="65000"/>
                  <a:lumOff val="35000"/>
                </a:srgbClr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Možnost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většího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výběru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a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stabilní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ceny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pro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spotřebitele</a:t>
            </a:r>
            <a:endParaRPr lang="en-GB" sz="1200" dirty="0">
              <a:solidFill>
                <a:srgbClr val="000000">
                  <a:lumMod val="65000"/>
                  <a:lumOff val="35000"/>
                </a:srgbClr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1200" dirty="0">
              <a:solidFill>
                <a:srgbClr val="000000">
                  <a:lumMod val="65000"/>
                  <a:lumOff val="35000"/>
                </a:srgbClr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Užší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hospodářská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spolupráce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mezi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GB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státy</a:t>
            </a:r>
            <a:r>
              <a:rPr lang="en-GB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EU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73B42A-937A-47DA-8C1B-DC6DB048EAD7}"/>
              </a:ext>
            </a:extLst>
          </p:cNvPr>
          <p:cNvSpPr txBox="1"/>
          <p:nvPr/>
        </p:nvSpPr>
        <p:spPr>
          <a:xfrm>
            <a:off x="611188" y="4065588"/>
            <a:ext cx="3529012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rgbClr val="359AC2"/>
                </a:solidFill>
                <a:latin typeface="Verdana"/>
              </a:rPr>
              <a:t>Eurem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lze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platit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kdekoli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v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tzv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.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eurozóně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.</a:t>
            </a:r>
          </a:p>
          <a:p>
            <a:pPr>
              <a:defRPr/>
            </a:pPr>
            <a:endParaRPr lang="en-US" sz="1200" dirty="0">
              <a:solidFill>
                <a:srgbClr val="333399"/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Mince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mají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na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jedné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straně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národní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symboly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,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druhá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strana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je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společná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celé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EU.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rgbClr val="000000">
                  <a:lumMod val="65000"/>
                  <a:lumOff val="35000"/>
                </a:srgbClr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Bankovky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nemají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národní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 </a:t>
            </a:r>
            <a:r>
              <a:rPr lang="en-US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stranu</a:t>
            </a:r>
            <a:r>
              <a:rPr 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</a:rPr>
              <a:t>. </a:t>
            </a:r>
          </a:p>
        </p:txBody>
      </p:sp>
      <p:pic>
        <p:nvPicPr>
          <p:cNvPr id="51208" name="Picture 1">
            <a:extLst>
              <a:ext uri="{FF2B5EF4-FFF2-40B4-BE49-F238E27FC236}">
                <a16:creationId xmlns:a16="http://schemas.microsoft.com/office/drawing/2014/main" id="{91834EBA-3A2B-4233-A724-46EE2456B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4065588"/>
            <a:ext cx="3411538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586B81E4-C70D-4FFF-801D-FEDDD2FFD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Jednotný trh a svoboda volby</a:t>
            </a:r>
            <a:endParaRPr lang="nl-BE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251" name="Text Placeholder 4">
            <a:extLst>
              <a:ext uri="{FF2B5EF4-FFF2-40B4-BE49-F238E27FC236}">
                <a16:creationId xmlns:a16="http://schemas.microsoft.com/office/drawing/2014/main" id="{90173E4A-BD12-4BE7-8B6A-F9E75D01C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06888" y="3721100"/>
            <a:ext cx="3887787" cy="376238"/>
          </a:xfrm>
        </p:spPr>
        <p:txBody>
          <a:bodyPr anchor="t"/>
          <a:lstStyle/>
          <a:p>
            <a:pPr eaLnBrk="1" hangingPunct="1"/>
            <a:r>
              <a:rPr lang="en-GB" altLang="nl-BE" sz="1800" b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Jednotný trh přinesl: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F76051-CBB5-406A-8578-A067975592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6888" y="4203700"/>
            <a:ext cx="3887787" cy="13620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významné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snížení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cen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mnoha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výrobků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a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služeb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včetně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letenek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a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telefonních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hovorů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větší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výběr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pro </a:t>
            </a:r>
            <a:r>
              <a:rPr lang="en-GB" alt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spotřebitele</a:t>
            </a:r>
            <a:r>
              <a:rPr lang="en-GB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pl-PL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milion</a:t>
            </a:r>
            <a:r>
              <a:rPr lang="de-DE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y</a:t>
            </a:r>
            <a:r>
              <a:rPr lang="pl-PL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nových pracovních míst</a:t>
            </a:r>
            <a:endParaRPr lang="de-DE" altLang="nl-BE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pl-PL" altLang="nl-B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více obchodních příležitostí</a:t>
            </a:r>
          </a:p>
        </p:txBody>
      </p:sp>
      <p:sp>
        <p:nvSpPr>
          <p:cNvPr id="53253" name="Text Placeholder 4">
            <a:extLst>
              <a:ext uri="{FF2B5EF4-FFF2-40B4-BE49-F238E27FC236}">
                <a16:creationId xmlns:a16="http://schemas.microsoft.com/office/drawing/2014/main" id="{F059DE98-63CD-4804-8E68-4EAF47DE78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06888" y="1854200"/>
            <a:ext cx="3887787" cy="376238"/>
          </a:xfrm>
        </p:spPr>
        <p:txBody>
          <a:bodyPr anchor="t"/>
          <a:lstStyle/>
          <a:p>
            <a:pPr eaLnBrk="1" hangingPunct="1">
              <a:lnSpc>
                <a:spcPct val="70000"/>
              </a:lnSpc>
            </a:pPr>
            <a:r>
              <a:rPr lang="es-ES" altLang="nl-BE" sz="1800" b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Volný pohyb ve 4 oblastech</a:t>
            </a:r>
            <a:endParaRPr lang="nl-BE" altLang="en-US" sz="800" b="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254" name="Content Placeholder 5">
            <a:extLst>
              <a:ext uri="{FF2B5EF4-FFF2-40B4-BE49-F238E27FC236}">
                <a16:creationId xmlns:a16="http://schemas.microsoft.com/office/drawing/2014/main" id="{B72FEFA8-28A3-4C4E-9CE8-7A78F8F6873C}"/>
              </a:ext>
            </a:extLst>
          </p:cNvPr>
          <p:cNvSpPr txBox="1">
            <a:spLocks/>
          </p:cNvSpPr>
          <p:nvPr/>
        </p:nvSpPr>
        <p:spPr bwMode="auto">
          <a:xfrm>
            <a:off x="4306888" y="2335213"/>
            <a:ext cx="3887787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nl-BE" sz="1200">
                <a:solidFill>
                  <a:srgbClr val="595959"/>
                </a:solidFill>
                <a:latin typeface="Verdana" panose="020B0604030504040204" pitchFamily="34" charset="0"/>
              </a:rPr>
              <a:t>Zboží</a:t>
            </a:r>
          </a:p>
          <a:p>
            <a:pPr eaLnBrk="1" hangingPunct="1"/>
            <a:r>
              <a:rPr lang="en-US" altLang="nl-BE" sz="1200">
                <a:solidFill>
                  <a:srgbClr val="595959"/>
                </a:solidFill>
                <a:latin typeface="Verdana" panose="020B0604030504040204" pitchFamily="34" charset="0"/>
              </a:rPr>
              <a:t>Služby</a:t>
            </a:r>
          </a:p>
          <a:p>
            <a:pPr eaLnBrk="1" hangingPunct="1"/>
            <a:r>
              <a:rPr lang="en-US" altLang="nl-BE" sz="1200">
                <a:solidFill>
                  <a:srgbClr val="595959"/>
                </a:solidFill>
                <a:latin typeface="Verdana" panose="020B0604030504040204" pitchFamily="34" charset="0"/>
              </a:rPr>
              <a:t>Lidé</a:t>
            </a:r>
          </a:p>
          <a:p>
            <a:pPr eaLnBrk="1" hangingPunct="1"/>
            <a:r>
              <a:rPr lang="en-US" altLang="nl-BE" sz="1200">
                <a:solidFill>
                  <a:srgbClr val="595959"/>
                </a:solidFill>
                <a:latin typeface="Verdana" panose="020B0604030504040204" pitchFamily="34" charset="0"/>
              </a:rPr>
              <a:t>kapitál</a:t>
            </a:r>
          </a:p>
        </p:txBody>
      </p:sp>
      <p:pic>
        <p:nvPicPr>
          <p:cNvPr id="53255" name="Picture 1">
            <a:extLst>
              <a:ext uri="{FF2B5EF4-FFF2-40B4-BE49-F238E27FC236}">
                <a16:creationId xmlns:a16="http://schemas.microsoft.com/office/drawing/2014/main" id="{8A5769DA-CD5A-4DB4-A7D7-E5B5A959B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462088"/>
            <a:ext cx="318135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969060D5-9F2B-4C33-919C-0AC0A9500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3" y="-49213"/>
            <a:ext cx="7886700" cy="884238"/>
          </a:xfrm>
        </p:spPr>
        <p:txBody>
          <a:bodyPr/>
          <a:lstStyle/>
          <a:p>
            <a:br>
              <a:rPr lang="az-Cyrl-AZ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Propojená Evropa: Jednotný digitální trh</a:t>
            </a:r>
            <a:endParaRPr lang="az-Cyrl-AZ" alt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76DA2-53FC-4D3A-82E8-D0B4ABDC9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888" y="1490663"/>
            <a:ext cx="7419975" cy="4767262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Evropská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komise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dosud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dokončila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většinu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svých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plánů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,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které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oznámila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ve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strategii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pro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jednotný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digitální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trh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v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květnu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2015.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Patří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sem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tyto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 </a:t>
            </a:r>
            <a:r>
              <a:rPr lang="en-GB" sz="1400" kern="0" dirty="0" err="1">
                <a:solidFill>
                  <a:srgbClr val="0070C0"/>
                </a:solidFill>
                <a:latin typeface="Verdana"/>
              </a:rPr>
              <a:t>iniciativy</a:t>
            </a:r>
            <a:r>
              <a:rPr lang="en-GB" sz="1400" kern="0" dirty="0">
                <a:solidFill>
                  <a:srgbClr val="0070C0"/>
                </a:solidFill>
                <a:latin typeface="Verdana"/>
              </a:rPr>
              <a:t>:</a:t>
            </a:r>
            <a:endParaRPr lang="ru-RU" sz="1400" kern="0" dirty="0">
              <a:solidFill>
                <a:srgbClr val="0070C0"/>
              </a:solidFill>
              <a:latin typeface="Verdana"/>
            </a:endParaRP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endParaRPr lang="en-GB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V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červnu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2017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byly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zrušeny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poplatky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za roaming,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takže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lidé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při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cestování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po EU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platí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za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používání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mobilního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zařízení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stejné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ceny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jako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doma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. </a:t>
            </a:r>
          </a:p>
          <a:p>
            <a:pPr marL="0" indent="0" algn="just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en-GB" sz="14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25.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května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2018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začala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platit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nová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přísnější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pravidla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EU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týkající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se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ochrany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osobních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údajů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.</a:t>
            </a:r>
            <a:b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en-GB" sz="14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Iniciativa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WiFi4EU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podporuje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instalaci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bezplatných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veřejných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Wi-Fi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hotspotů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ve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městech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obcích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v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celé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EU.</a:t>
            </a:r>
            <a:b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en-GB" sz="14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Nové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nástroje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pomáhající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občanům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podnikům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chránit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se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před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kybernetickými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útoky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.</a:t>
            </a:r>
            <a:b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fr-BE" sz="14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Od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roku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2018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platí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nová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pravidla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umožňující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lidem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používat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své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předplatné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filmů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televize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elektronických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knih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videoher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hudby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při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cestování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po EU. </a:t>
            </a:r>
            <a:b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en-GB" sz="14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Plán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z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roku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2018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investovat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1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miliardu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eur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do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vybudování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evropské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superpočítačové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infrastruktury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světové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úrovně</a:t>
            </a:r>
            <a:r>
              <a:rPr lang="en-GB" sz="1400" dirty="0">
                <a:solidFill>
                  <a:srgbClr val="595959"/>
                </a:solidFill>
                <a:latin typeface="Verdana" panose="020B0604030504040204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GB" sz="1100" kern="0" dirty="0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8BDC473D-669C-43F9-941B-0D2FF15DB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12738"/>
            <a:ext cx="7886700" cy="1325563"/>
          </a:xfrm>
        </p:spPr>
        <p:txBody>
          <a:bodyPr/>
          <a:lstStyle/>
          <a:p>
            <a:r>
              <a:rPr lang="fr-BE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Sociální Evropa</a:t>
            </a:r>
            <a:endParaRPr lang="en-GB" alt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A27BE-AD81-4822-81C5-705CCD5AB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17738"/>
            <a:ext cx="7886700" cy="4351337"/>
          </a:xfrm>
        </p:spPr>
        <p:txBody>
          <a:bodyPr/>
          <a:lstStyle/>
          <a:p>
            <a:pPr lvl="1">
              <a:buFont typeface="Arial" charset="0"/>
              <a:buChar char="•"/>
              <a:defRPr/>
            </a:pP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Evropská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sociální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charta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zajišťuje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základní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sociální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a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ekonomická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práva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.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Garantuje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širokou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škálu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každodenních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lidských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práv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souvisejících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se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zaměstnáním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bydlením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zdravím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vzděláváním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sociální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ochranou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a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zabezpečením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.</a:t>
            </a:r>
            <a:b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Evropský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sociální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fond 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je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hlavním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evropským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nástrojem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na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podporu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pracovních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míst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který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lidem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pomáhá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získat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lepší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zaměstnání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a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zároveň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zajišťuje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spravedlivější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pracovní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příležitosti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pro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všechny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občany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EU.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Investice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v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hodnotě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10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miliard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eur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ročně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zlepšuje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pracovní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vyhlídky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milionů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obyvatel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zejména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těch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pro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které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je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obtížné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sehnat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zaměstnání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.</a:t>
            </a:r>
            <a:b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Hlavním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cílem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evropské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strategie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zaměstnanosti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je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vytvořit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v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celé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Unii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více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pracovních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míst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o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vyšší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kvalitě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.</a:t>
            </a:r>
            <a:b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Zárukou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pro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mladé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lidi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se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všechny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členské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státy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zavázaly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zajistit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že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každý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mladý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člověk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do 25 let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věku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obdrží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kvalitní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nabídku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</a:p>
          <a:p>
            <a:pPr lvl="2">
              <a:buFont typeface="Arial" charset="0"/>
              <a:buChar char="•"/>
              <a:defRPr/>
            </a:pP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zaměstnání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dalšího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vzdělávání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lvl="2">
              <a:buFont typeface="Arial" charset="0"/>
              <a:buChar char="•"/>
              <a:defRPr/>
            </a:pP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učňovského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programu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nebo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</a:p>
          <a:p>
            <a:pPr lvl="2">
              <a:buFont typeface="Arial" charset="0"/>
              <a:buChar char="•"/>
              <a:defRPr/>
            </a:pP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stáže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do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čtyř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měsíců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poté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co se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stal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nezaměstnaným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nebo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ukončil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formální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vzdělání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56324" name="TextBox 3">
            <a:extLst>
              <a:ext uri="{FF2B5EF4-FFF2-40B4-BE49-F238E27FC236}">
                <a16:creationId xmlns:a16="http://schemas.microsoft.com/office/drawing/2014/main" id="{A460646F-2E38-4BDD-A480-3E4EB2634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1135063"/>
            <a:ext cx="63023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Evropa se pyšní nejlepší úrovní sociální ochrany na světě a na čele žebříčku je i z hlediska kvality života a blahobytu.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Tuto úroveň si udržuje díky několika iniciativám: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DA7FDA74-E0B2-4F84-9175-0030B9138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Svoboda pohybu</a:t>
            </a:r>
          </a:p>
        </p:txBody>
      </p:sp>
      <p:sp>
        <p:nvSpPr>
          <p:cNvPr id="57347" name="Text Placeholder 4">
            <a:extLst>
              <a:ext uri="{FF2B5EF4-FFF2-40B4-BE49-F238E27FC236}">
                <a16:creationId xmlns:a16="http://schemas.microsoft.com/office/drawing/2014/main" id="{621AEE96-37E1-47A1-95B4-5C674C11D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44625" y="1420813"/>
            <a:ext cx="3887788" cy="376237"/>
          </a:xfrm>
        </p:spPr>
        <p:txBody>
          <a:bodyPr anchor="t"/>
          <a:lstStyle/>
          <a:p>
            <a:pPr eaLnBrk="1" hangingPunct="1"/>
            <a:r>
              <a:rPr lang="en-US" altLang="en-US" sz="1800" b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„Schengen“</a:t>
            </a:r>
          </a:p>
        </p:txBody>
      </p:sp>
      <p:sp>
        <p:nvSpPr>
          <p:cNvPr id="80900" name="Content Placeholder 5">
            <a:extLst>
              <a:ext uri="{FF2B5EF4-FFF2-40B4-BE49-F238E27FC236}">
                <a16:creationId xmlns:a16="http://schemas.microsoft.com/office/drawing/2014/main" id="{697AF618-EDCA-413C-8C64-E9D5F636A7E1}"/>
              </a:ext>
            </a:extLst>
          </p:cNvPr>
          <p:cNvSpPr txBox="1">
            <a:spLocks/>
          </p:cNvSpPr>
          <p:nvPr/>
        </p:nvSpPr>
        <p:spPr bwMode="auto">
          <a:xfrm>
            <a:off x="1444625" y="2097088"/>
            <a:ext cx="3887788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Žádná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policejní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ani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celní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kontrola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hranicích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mezi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většinou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zemí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EU a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Norskem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Lichtenštejnskem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Švýcarskem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Islandem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.</a:t>
            </a:r>
            <a:b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en-US" altLang="en-US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Kontroly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posíleny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na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vnějších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hranicích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EU</a:t>
            </a:r>
            <a:b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en-US" altLang="nl-BE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Lepší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spolupráce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policejních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složek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jednotlivých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států</a:t>
            </a:r>
            <a:endParaRPr lang="en-US" altLang="en-US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nl-BE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Možnost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nákupu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přivážení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zboží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pro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osobní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použití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při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cestování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mezi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státy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</a:rPr>
              <a:t> EU </a:t>
            </a:r>
          </a:p>
          <a:p>
            <a:pPr eaLnBrk="1" hangingPunct="1">
              <a:defRPr/>
            </a:pPr>
            <a:endParaRPr lang="en-GB" altLang="nl-BE" sz="12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pic>
        <p:nvPicPr>
          <p:cNvPr id="57349" name="Picture 1">
            <a:extLst>
              <a:ext uri="{FF2B5EF4-FFF2-40B4-BE49-F238E27FC236}">
                <a16:creationId xmlns:a16="http://schemas.microsoft.com/office/drawing/2014/main" id="{EBAB204A-E2A9-4ED2-8C44-AC4CDCC2B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1608138"/>
            <a:ext cx="28765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B2AC9232-E93A-4774-AEE5-7EE8A9F1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Studium v zahraničí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754D89D-01D7-4A59-A916-FA5CD5F61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1423988"/>
            <a:ext cx="16017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FR" altLang="en-US" sz="180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Erasmus+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7A9D6B3C-1204-4F5F-8A20-77EAC8079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2181225"/>
            <a:ext cx="3390900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Každý rok vycestuje více než 400 000 mladých lidí za účelem studia či osobního rozvoje do jiných evropských států za podpory programu </a:t>
            </a:r>
            <a:r>
              <a:rPr lang="en-GB" altLang="en-US" sz="14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Erasmus+</a:t>
            </a: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 vzdělání, odbornou přípravu, mládež a sport.</a:t>
            </a:r>
          </a:p>
          <a:p>
            <a:pPr eaLnBrk="1" hangingPunct="1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Erasmus+ dále podporuje </a:t>
            </a:r>
            <a:r>
              <a:rPr lang="en-GB" altLang="en-US" sz="14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Evropský sbor solidarity</a:t>
            </a: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GB" altLang="en-US" sz="14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Evropskou dobrovolnou službu</a:t>
            </a: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58373" name="Picture 1">
            <a:extLst>
              <a:ext uri="{FF2B5EF4-FFF2-40B4-BE49-F238E27FC236}">
                <a16:creationId xmlns:a16="http://schemas.microsoft.com/office/drawing/2014/main" id="{7CCDC1C1-6496-4404-A2F6-E12451A0B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3" t="3102" r="4991" b="9601"/>
          <a:stretch>
            <a:fillRect/>
          </a:stretch>
        </p:blipFill>
        <p:spPr bwMode="auto">
          <a:xfrm>
            <a:off x="5053013" y="2181225"/>
            <a:ext cx="3048000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>
            <a:extLst>
              <a:ext uri="{FF2B5EF4-FFF2-40B4-BE49-F238E27FC236}">
                <a16:creationId xmlns:a16="http://schemas.microsoft.com/office/drawing/2014/main" id="{C69A09B1-5AAA-4741-B8FD-C5FFCC3D1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27913" cy="73342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b="0" kern="1200" dirty="0"/>
              <a:t>Svoboda, </a:t>
            </a:r>
            <a:r>
              <a:rPr lang="en-GB" altLang="en-US" b="0" kern="1200" dirty="0" err="1"/>
              <a:t>bezpečnost</a:t>
            </a:r>
            <a:r>
              <a:rPr lang="en-GB" altLang="en-US" b="0" kern="1200" dirty="0"/>
              <a:t> a </a:t>
            </a:r>
            <a:r>
              <a:rPr lang="en-GB" altLang="en-US" b="0" kern="1200" dirty="0" err="1"/>
              <a:t>spravedlnost</a:t>
            </a:r>
            <a:r>
              <a:rPr lang="en-GB" altLang="en-US" b="0" kern="1200" dirty="0"/>
              <a:t> v EU</a:t>
            </a:r>
            <a:endParaRPr lang="en-US" altLang="en-US" b="0" kern="1200" dirty="0"/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BF559CDF-58F4-4886-9CAF-810C9F82E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844675"/>
            <a:ext cx="4103688" cy="36957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Listina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základních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práv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EU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Společný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boj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proti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terorismu</a:t>
            </a: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Spolupráce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mezi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policií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soudními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orgány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různých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státech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EU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Koordinovaná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azylová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imigrační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politika</a:t>
            </a: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Spolupráce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oblasti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občanského</a:t>
            </a:r>
            <a:r>
              <a:rPr lang="en-US" altLang="en-US" sz="1500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500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práva</a:t>
            </a:r>
            <a:endParaRPr lang="en-US" altLang="en-US" sz="1500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0420" name="Picture 1">
            <a:extLst>
              <a:ext uri="{FF2B5EF4-FFF2-40B4-BE49-F238E27FC236}">
                <a16:creationId xmlns:a16="http://schemas.microsoft.com/office/drawing/2014/main" id="{591B6C7D-E8BF-4470-AB7F-0B24A7313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1692275"/>
            <a:ext cx="39814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CE7671A0-648F-4CD2-81F6-29F5CB5B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0"/>
            <a:ext cx="7886700" cy="723900"/>
          </a:xfrm>
        </p:spPr>
        <p:txBody>
          <a:bodyPr/>
          <a:lstStyle/>
          <a:p>
            <a:pPr eaLnBrk="1" hangingPunct="1"/>
            <a:r>
              <a:rPr lang="pt-BR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EU: šíření míru a prosperity</a:t>
            </a:r>
            <a:endParaRPr lang="nl-BE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443" name="Content Placeholder 5">
            <a:extLst>
              <a:ext uri="{FF2B5EF4-FFF2-40B4-BE49-F238E27FC236}">
                <a16:creationId xmlns:a16="http://schemas.microsoft.com/office/drawing/2014/main" id="{E88F84E0-3C5E-4FE7-A95A-FA2D4D003C8A}"/>
              </a:ext>
            </a:extLst>
          </p:cNvPr>
          <p:cNvSpPr txBox="1">
            <a:spLocks/>
          </p:cNvSpPr>
          <p:nvPr/>
        </p:nvSpPr>
        <p:spPr bwMode="auto">
          <a:xfrm>
            <a:off x="898525" y="1255713"/>
            <a:ext cx="4551363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altLang="nl-BE" sz="1400">
                <a:solidFill>
                  <a:srgbClr val="0070C0"/>
                </a:solidFill>
                <a:latin typeface="Verdana" panose="020B0604030504040204" pitchFamily="34" charset="0"/>
              </a:rPr>
              <a:t>Společná zahraniční a bezpečnostní politika.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altLang="nl-BE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 realizuje ambiciózní program obchodních jednání a vede vyváženou a progresivní obchodní politiku, které jí pomáhají využívat potenciál globalizace.</a:t>
            </a:r>
          </a:p>
          <a:p>
            <a:pPr>
              <a:buFont typeface="Arial" panose="020B0604020202020204" pitchFamily="34" charset="0"/>
              <a:buNone/>
            </a:pPr>
            <a:endParaRPr lang="en-GB" altLang="nl-BE" sz="1400">
              <a:solidFill>
                <a:srgbClr val="595959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nl-BE" sz="1400">
              <a:solidFill>
                <a:srgbClr val="595959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nl-BE" sz="1400">
              <a:solidFill>
                <a:srgbClr val="595959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nl-BE" sz="1400">
              <a:solidFill>
                <a:srgbClr val="595959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nl-BE" sz="1400">
              <a:solidFill>
                <a:srgbClr val="595959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nl-BE" sz="1400">
              <a:solidFill>
                <a:srgbClr val="595959"/>
              </a:solidFill>
            </a:endParaRPr>
          </a:p>
          <a:p>
            <a:pPr>
              <a:buFont typeface="Arial" panose="020B0604020202020204" pitchFamily="34" charset="0"/>
              <a:buNone/>
            </a:pPr>
            <a:br>
              <a:rPr lang="en-GB" altLang="nl-BE" sz="1400">
                <a:solidFill>
                  <a:srgbClr val="595959"/>
                </a:solidFill>
              </a:rPr>
            </a:br>
            <a:r>
              <a:rPr lang="en-GB" altLang="nl-BE" sz="1400">
                <a:solidFill>
                  <a:srgbClr val="0070C0"/>
                </a:solidFill>
                <a:latin typeface="Verdana" panose="020B0604030504040204" pitchFamily="34" charset="0"/>
              </a:rPr>
              <a:t>Rozvojová a humanitární pomoc.</a:t>
            </a:r>
            <a:br>
              <a:rPr lang="en-GB" altLang="nl-BE" sz="1400">
                <a:solidFill>
                  <a:srgbClr val="0070C0"/>
                </a:solidFill>
                <a:latin typeface="Verdana" panose="020B0604030504040204" pitchFamily="34" charset="0"/>
              </a:rPr>
            </a:br>
            <a:r>
              <a:rPr lang="en-GB" altLang="nl-BE" sz="1400">
                <a:solidFill>
                  <a:srgbClr val="0070C0"/>
                </a:solidFill>
                <a:latin typeface="Verdana" panose="020B0604030504040204" pitchFamily="34" charset="0"/>
              </a:rPr>
              <a:t>	</a:t>
            </a:r>
          </a:p>
          <a:p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Mechanismus civilní ochrany: pomoc jednotlivých států poskytovaná bezprostředně po katastrofě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nový systém rescEU, jehož cílem je zvýšit celkovou schopnost reagovat na katastrofy</a:t>
            </a:r>
            <a:r>
              <a:rPr lang="cs-CZ" altLang="en-US" sz="1400">
                <a:solidFill>
                  <a:srgbClr val="595959"/>
                </a:solidFill>
              </a:rPr>
              <a:t>.</a:t>
            </a:r>
            <a:endParaRPr lang="en-GB" altLang="en-US" sz="1400">
              <a:solidFill>
                <a:srgbClr val="595959"/>
              </a:solidFill>
            </a:endParaRPr>
          </a:p>
        </p:txBody>
      </p:sp>
      <p:pic>
        <p:nvPicPr>
          <p:cNvPr id="61444" name="Picture 5">
            <a:extLst>
              <a:ext uri="{FF2B5EF4-FFF2-40B4-BE49-F238E27FC236}">
                <a16:creationId xmlns:a16="http://schemas.microsoft.com/office/drawing/2014/main" id="{EA74ED37-2905-4DA6-9D56-C72945C22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2690813"/>
            <a:ext cx="3227387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98816F-9690-43D7-8420-FBA3B7689482}"/>
              </a:ext>
            </a:extLst>
          </p:cNvPr>
          <p:cNvSpPr/>
          <p:nvPr/>
        </p:nvSpPr>
        <p:spPr>
          <a:xfrm>
            <a:off x="887413" y="2781300"/>
            <a:ext cx="4572000" cy="1292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Aft>
                <a:spcPts val="1200"/>
              </a:spcAft>
              <a:defRPr/>
            </a:pP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Nové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obchodní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dohody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s:</a:t>
            </a:r>
          </a:p>
          <a:p>
            <a:pPr marL="285750" indent="-28575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Kanadou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(2017)</a:t>
            </a:r>
          </a:p>
          <a:p>
            <a:pPr marL="285750" indent="-28575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Japonskem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(2018)</a:t>
            </a:r>
          </a:p>
          <a:p>
            <a:pPr marL="285750" indent="-28575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a </a:t>
            </a: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řadou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dalších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lang="en-GB" altLang="nl-BE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zemí</a:t>
            </a:r>
            <a:r>
              <a:rPr lang="en-GB" altLang="nl-BE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1E192772-6461-45D6-97D7-E7B5839F3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57150"/>
            <a:ext cx="7886700" cy="849313"/>
          </a:xfrm>
        </p:spPr>
        <p:txBody>
          <a:bodyPr/>
          <a:lstStyle/>
          <a:p>
            <a:r>
              <a:rPr lang="en-GB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EU: posílení spolupráce v oblasti bezpečnosti a obrany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A237C674-C3D3-4CAF-B119-205DB30C8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13" y="1600200"/>
            <a:ext cx="8023225" cy="44799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16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Zahraniční a bezpečnostní politika EU se soustředí na:</a:t>
            </a:r>
            <a:br>
              <a:rPr lang="en-GB" altLang="en-US" sz="16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GB" altLang="en-US" sz="16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altLang="en-US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	</a:t>
            </a: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prosazování mezinárodního míru a bezpečnosti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	rozvojovou spolupráci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	lidská práva a zásadu právního státu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	reakce na humanitární krize a mimořádné události. </a:t>
            </a:r>
          </a:p>
          <a:p>
            <a:pPr marL="457200" lvl="1" indent="0">
              <a:buFont typeface="Arial" panose="020B0604020202020204" pitchFamily="34" charset="0"/>
              <a:buNone/>
            </a:pPr>
            <a:br>
              <a:rPr lang="de-DE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mezinárodní scéně EU používá své diplomatické, politické, ekonomické, bezpečnostní a humanitární nástroje k mírovému řešení konfliktů, zejména v Libyi, Sýrii a na Ukrajině.  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prosinci 2017 zřídilo 25 členských států stálou strukturovanou spolupráci, tedy právně závazný rámec užší spolupráce v oblasti bezpečnosti a obrany. 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roce 2017 byl vytvořen Evropský obranný fond pro spolupráci v oblasti výzkumu a vývoje společných průmyslových produktů a technologií v oblasti obrany. Do roku 2020 bude fond investovat 90 milionů eur do výzkumu a 500 milionů eur do vývoje. 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Evropský parlament v dubnu 2019 schválil, že v příštím dlouhodobém rozpočtu EU (VFR) mezi lety 2021 a 2027 obdrží fond přibližně 13 miliard eur, aby mohl financovat projekty kooperativního výzkumu hlavně ve formě poskytování grantů.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D7F38125-E298-4C4A-AD40-5FBCCE158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0"/>
            <a:ext cx="6884987" cy="723900"/>
          </a:xfrm>
        </p:spPr>
        <p:txBody>
          <a:bodyPr/>
          <a:lstStyle/>
          <a:p>
            <a:pPr eaLnBrk="1" hangingPunct="1"/>
            <a:r>
              <a:rPr lang="de-DE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 je největším poskytovatelem rozvojové pomoci na světě</a:t>
            </a:r>
            <a:endParaRPr lang="nl-BE" alt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4515" name="TextBox 1">
            <a:extLst>
              <a:ext uri="{FF2B5EF4-FFF2-40B4-BE49-F238E27FC236}">
                <a16:creationId xmlns:a16="http://schemas.microsoft.com/office/drawing/2014/main" id="{D7C78919-490A-4BA6-96D4-350D89FBD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638" y="1408113"/>
            <a:ext cx="68849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Prostřednictvím rozvojové pomoci a spolupráce Evropská unie podporuje rozvojové země a jejich přechod k hospodářské a sociální stabilitě. </a:t>
            </a:r>
            <a:endParaRPr lang="en-US" altLang="en-US" sz="14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fr-FR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4516" name="Picture 3">
            <a:extLst>
              <a:ext uri="{FF2B5EF4-FFF2-40B4-BE49-F238E27FC236}">
                <a16:creationId xmlns:a16="http://schemas.microsoft.com/office/drawing/2014/main" id="{A604DF09-B1EB-4A08-8BFE-7C3D38158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551113"/>
            <a:ext cx="445135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Box 4">
            <a:extLst>
              <a:ext uri="{FF2B5EF4-FFF2-40B4-BE49-F238E27FC236}">
                <a16:creationId xmlns:a16="http://schemas.microsoft.com/office/drawing/2014/main" id="{DBD8D850-4E52-4027-8AA1-B3753A7D7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238375"/>
            <a:ext cx="34020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fr-FR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Unie a její členské státy byly i v roce 2018 největšími poskytovateli oficiální rozvojové pomoci, a to ve výši více než 74,4 miliard eur. 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fr-FR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Aliance mezi Afrikou a Evropou pro udržitelné investice a zaměstnanost ze září 2018 si klade za cíl posunout partnerství Unie s Afrikou na vyšší úroveň.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Pomůže zlepšit tvorbu pracovních míst v Africe tím, že bude podporovat vzdělávání a nabývání dovedností, že se zvýší obchodní výměna a zmobilizují se investice do strategických hospodářských odvětví.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2AEF1666-187E-474E-8D82-CE989250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6038"/>
            <a:ext cx="7427912" cy="574675"/>
          </a:xfrm>
        </p:spPr>
        <p:txBody>
          <a:bodyPr/>
          <a:lstStyle/>
          <a:p>
            <a:pPr eaLnBrk="1" hangingPunct="1"/>
            <a:r>
              <a:rPr lang="nl-BE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Rovnost žen a mužů</a:t>
            </a:r>
            <a:endParaRPr lang="en-US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6563" name="TextBox 3">
            <a:extLst>
              <a:ext uri="{FF2B5EF4-FFF2-40B4-BE49-F238E27FC236}">
                <a16:creationId xmlns:a16="http://schemas.microsoft.com/office/drawing/2014/main" id="{ADBD0A40-C7A5-4A33-A113-B703147F7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939800"/>
            <a:ext cx="74866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Rovnost žen a mužů je základní hodnotou EU </a:t>
            </a:r>
            <a:endParaRPr lang="nl-BE" altLang="en-US" sz="160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6564" name="TextBox 2">
            <a:extLst>
              <a:ext uri="{FF2B5EF4-FFF2-40B4-BE49-F238E27FC236}">
                <a16:creationId xmlns:a16="http://schemas.microsoft.com/office/drawing/2014/main" id="{F7C1F978-DCDF-4AAA-ACF8-D0140FA5B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1404938"/>
            <a:ext cx="6275387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 se snaží pomáhat ženám získat zaměstnání, které chtějí, za stejný plat jako muži. Dále jim pomáhá lépe vyvážit práci s dalšími oblastmi jejich života: </a:t>
            </a:r>
            <a:b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en-US" sz="12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Zaměstnanost: </a:t>
            </a: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roce 2017 vzrostl v EU podíl pracujících žen na 66,6 %. Podíl pracujících mužů je téměř 80 %.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de-DE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de-DE" altLang="en-US" sz="12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cs-CZ" altLang="en-US" sz="12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tejná odměna: </a:t>
            </a: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Ženy v EU vydělávají průměrně o 16 % méně než muži. V roce 2017 EU představila akční plán „New Start“ na odstranění rozdílů v odměňování žen a mužů.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de-DE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en-US" sz="12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Financování: </a:t>
            </a: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Investice do zvláštních opatření, jež mají pomoci zapojit ženy do práce, zahrnují programy určené k rekvalifikaci a ke zlepšení dovedností.  Dále pomáhají ženám vrátit se po přerušení kariéry do zaměstnání nabídkou kvalitní péče o děti a individualizovaného poradenství a zvyšováním povědomí zaměstnavatelů ohledně problémů, s nimiž se tyto ženy potýkají.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de-DE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en-US" sz="12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Hospodářství: </a:t>
            </a: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Rozdíl v zaměstnanosti mužů a žen stojí hospodářství EU 370 miliard ročně. Zlepšení rovnosti mezi ženami a muži by mohlo vytvořit 10,5 milionu pracovních míst do roku 2050 a posílit hospodářství EU o 1,95 až 3,15 bilionu EUR.</a:t>
            </a:r>
            <a:endParaRPr lang="en-GB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fr-BE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Další důležitou prioritou je odstranit násilí na ženách a dívkách. </a:t>
            </a:r>
            <a:endParaRPr lang="fr-BE" altLang="en-US" sz="12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en-US" sz="1200" b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Kampaň NON.NO.NEIN </a:t>
            </a:r>
            <a:r>
              <a:rPr lang="cs-CZ" altLang="en-US" sz="1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financovaná z prostředků EU vybízí všechny, aby se násilí páchanému na ženách postavili.</a:t>
            </a:r>
            <a:endParaRPr lang="fr-BE" altLang="en-US" sz="120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400">
              <a:solidFill>
                <a:srgbClr val="000000"/>
              </a:solidFill>
            </a:endParaRPr>
          </a:p>
        </p:txBody>
      </p:sp>
      <p:pic>
        <p:nvPicPr>
          <p:cNvPr id="66565" name="Picture 4">
            <a:extLst>
              <a:ext uri="{FF2B5EF4-FFF2-40B4-BE49-F238E27FC236}">
                <a16:creationId xmlns:a16="http://schemas.microsoft.com/office/drawing/2014/main" id="{02CE71D0-5750-4C0B-A1AE-187E09F7D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825" y="2697163"/>
            <a:ext cx="3378200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955C9D88-E669-4D44-A53D-3E0C281A3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27913" cy="709613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b="0" kern="1200" dirty="0" err="1"/>
              <a:t>Zdravější</a:t>
            </a:r>
            <a:r>
              <a:rPr lang="en-GB" altLang="en-US" b="0" kern="1200" dirty="0"/>
              <a:t> </a:t>
            </a:r>
            <a:r>
              <a:rPr lang="en-GB" altLang="en-US" b="0" kern="1200" dirty="0" err="1"/>
              <a:t>život</a:t>
            </a:r>
            <a:r>
              <a:rPr lang="en-GB" altLang="en-US" b="0" kern="1200" dirty="0"/>
              <a:t> a </a:t>
            </a:r>
            <a:r>
              <a:rPr lang="en-GB" altLang="en-US" b="0" kern="1200" dirty="0" err="1"/>
              <a:t>životní</a:t>
            </a:r>
            <a:r>
              <a:rPr lang="en-GB" altLang="en-US" b="0" kern="1200" dirty="0"/>
              <a:t> </a:t>
            </a:r>
            <a:r>
              <a:rPr lang="en-GB" altLang="en-US" b="0" kern="1200" dirty="0" err="1"/>
              <a:t>prostředí</a:t>
            </a:r>
            <a:endParaRPr lang="en-US" altLang="en-US" b="0" kern="1200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BA82725-0F1A-4371-9436-804A09DA6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05363" y="2652713"/>
            <a:ext cx="3779837" cy="331152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Čeho se podařilo díky EU dosáhnout: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čistší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vodu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koupalištích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mnohem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méně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kyselých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dešťů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bezolovnatý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benzín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možnost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jak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snadno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bezpečně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zbavit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dosloužilé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elektroniky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>
                <a:solidFill>
                  <a:schemeClr val="tx1">
                    <a:lumMod val="65000"/>
                    <a:lumOff val="35000"/>
                  </a:schemeClr>
                </a:solidFill>
              </a:rPr>
              <a:t>přísná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pravidla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bezpečnosti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potravin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celém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výrobním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procesu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větší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podíl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ekologického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kvalitu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zaměřeného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zemědělství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účinnější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varování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en-GB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en-US" b="0" kern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cigaretách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en-US" b="0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registraci a kontrolu všech chemických látek (REACH)</a:t>
            </a:r>
            <a:endParaRPr lang="en-GB" altLang="en-US" b="0" kern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6EDFDD17-AE14-4D02-B013-609B744C6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1644650"/>
            <a:ext cx="716597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b="0">
                <a:solidFill>
                  <a:srgbClr val="359AC2"/>
                </a:solidFill>
              </a:rPr>
              <a:t>Před znečištěním životního prostředí neutečeme. </a:t>
            </a:r>
          </a:p>
          <a:p>
            <a:pPr eaLnBrk="1" hangingPunct="1">
              <a:buFontTx/>
              <a:buNone/>
            </a:pPr>
            <a:r>
              <a:rPr lang="en-US" altLang="en-US" sz="1800" b="0">
                <a:solidFill>
                  <a:srgbClr val="359AC2"/>
                </a:solidFill>
              </a:rPr>
              <a:t>Je třeba proti němu bojovat společně.</a:t>
            </a:r>
          </a:p>
        </p:txBody>
      </p:sp>
      <p:pic>
        <p:nvPicPr>
          <p:cNvPr id="68613" name="Picture 1">
            <a:extLst>
              <a:ext uri="{FF2B5EF4-FFF2-40B4-BE49-F238E27FC236}">
                <a16:creationId xmlns:a16="http://schemas.microsoft.com/office/drawing/2014/main" id="{B676A777-809C-4881-A184-3A6863AE8B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2506663"/>
            <a:ext cx="408622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EB7B7F26-2874-461A-A4B0-8CBF08B03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27913" cy="709613"/>
          </a:xfrm>
        </p:spPr>
        <p:txBody>
          <a:bodyPr/>
          <a:lstStyle/>
          <a:p>
            <a:r>
              <a:rPr lang="en-US" altLang="en-US" b="0">
                <a:ea typeface="Verdana" panose="020B0604030504040204" pitchFamily="34" charset="0"/>
                <a:cs typeface="Verdana" panose="020B0604030504040204" pitchFamily="34" charset="0"/>
              </a:rPr>
              <a:t>Ochrana práv spotřebitelů </a:t>
            </a:r>
          </a:p>
        </p:txBody>
      </p:sp>
      <p:sp>
        <p:nvSpPr>
          <p:cNvPr id="70659" name="Rectangle 1">
            <a:extLst>
              <a:ext uri="{FF2B5EF4-FFF2-40B4-BE49-F238E27FC236}">
                <a16:creationId xmlns:a16="http://schemas.microsoft.com/office/drawing/2014/main" id="{3CB062D5-EC67-45C0-A92C-284DC202F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2093913"/>
            <a:ext cx="606425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GB" altLang="nl-BE" sz="1400" b="0">
                <a:solidFill>
                  <a:srgbClr val="595959"/>
                </a:solidFill>
              </a:rPr>
              <a:t>Jasné označování</a:t>
            </a:r>
          </a:p>
          <a:p>
            <a:pPr>
              <a:spcAft>
                <a:spcPts val="1000"/>
              </a:spcAft>
            </a:pPr>
            <a:r>
              <a:rPr lang="en-GB" altLang="nl-BE" sz="1400" b="0">
                <a:solidFill>
                  <a:srgbClr val="595959"/>
                </a:solidFill>
              </a:rPr>
              <a:t>Zdravotní a bezpečnostní normy</a:t>
            </a:r>
          </a:p>
          <a:p>
            <a:pPr>
              <a:spcAft>
                <a:spcPts val="1000"/>
              </a:spcAft>
            </a:pPr>
            <a:r>
              <a:rPr lang="en-GB" altLang="nl-BE" sz="1400" b="0">
                <a:solidFill>
                  <a:srgbClr val="595959"/>
                </a:solidFill>
              </a:rPr>
              <a:t>Zákaz nekalých praktik ve smlouvách</a:t>
            </a:r>
          </a:p>
          <a:p>
            <a:pPr>
              <a:spcAft>
                <a:spcPts val="1000"/>
              </a:spcAft>
            </a:pPr>
            <a:r>
              <a:rPr lang="en-GB" altLang="nl-BE" sz="1400" b="0">
                <a:solidFill>
                  <a:srgbClr val="595959"/>
                </a:solidFill>
              </a:rPr>
              <a:t>Práva cestujících, například na odškodnění za dlouhé zpoždění </a:t>
            </a:r>
          </a:p>
          <a:p>
            <a:pPr>
              <a:spcAft>
                <a:spcPts val="1000"/>
              </a:spcAft>
            </a:pPr>
            <a:r>
              <a:rPr lang="en-GB" altLang="nl-BE" sz="1400" b="0">
                <a:solidFill>
                  <a:srgbClr val="595959"/>
                </a:solidFill>
              </a:rPr>
              <a:t>Pomoc při řešení problémů </a:t>
            </a:r>
          </a:p>
        </p:txBody>
      </p:sp>
      <p:sp>
        <p:nvSpPr>
          <p:cNvPr id="70660" name="TextBox 1">
            <a:extLst>
              <a:ext uri="{FF2B5EF4-FFF2-40B4-BE49-F238E27FC236}">
                <a16:creationId xmlns:a16="http://schemas.microsoft.com/office/drawing/2014/main" id="{14D00920-C380-4AB2-BF39-E1CEF73B2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488" y="1211263"/>
            <a:ext cx="6608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GB" altLang="en-US" sz="1800" b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Jako spotřebitel jste chráněni základními právy v celé EU, i když cestujete nebo nakupujete na internetu.</a:t>
            </a:r>
          </a:p>
        </p:txBody>
      </p:sp>
      <p:pic>
        <p:nvPicPr>
          <p:cNvPr id="70661" name="Picture 3">
            <a:extLst>
              <a:ext uri="{FF2B5EF4-FFF2-40B4-BE49-F238E27FC236}">
                <a16:creationId xmlns:a16="http://schemas.microsoft.com/office/drawing/2014/main" id="{0EE1A3AA-A516-4604-B170-42F889AAF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4184650"/>
            <a:ext cx="78295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493E7B66-03E6-4F6B-94C8-98F17BDF1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179388"/>
            <a:ext cx="78867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Tři hlavní orgány</a:t>
            </a:r>
            <a:endParaRPr lang="nl-BE" alt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D14A484-7EE2-FB44-B773-A6F28C931957}"/>
              </a:ext>
            </a:extLst>
          </p:cNvPr>
          <p:cNvSpPr txBox="1">
            <a:spLocks/>
          </p:cNvSpPr>
          <p:nvPr/>
        </p:nvSpPr>
        <p:spPr>
          <a:xfrm>
            <a:off x="3554413" y="1555750"/>
            <a:ext cx="4411662" cy="1185863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Evropský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parlament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-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hlas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občanů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David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Sassoli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předseda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Evropského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parlamentu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5AF01-9271-3342-AB5E-895D4940B8A7}"/>
              </a:ext>
            </a:extLst>
          </p:cNvPr>
          <p:cNvSpPr txBox="1">
            <a:spLocks/>
          </p:cNvSpPr>
          <p:nvPr/>
        </p:nvSpPr>
        <p:spPr>
          <a:xfrm>
            <a:off x="3554413" y="3259138"/>
            <a:ext cx="4411662" cy="13001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Evropská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rada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a Rada </a:t>
            </a:r>
          </a:p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- 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hlas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členských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států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Charles Michel,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předseda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Evropské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Rady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DB5007A-058A-B74E-B0BB-8E05B4F66AE3}"/>
              </a:ext>
            </a:extLst>
          </p:cNvPr>
          <p:cNvSpPr txBox="1">
            <a:spLocks/>
          </p:cNvSpPr>
          <p:nvPr/>
        </p:nvSpPr>
        <p:spPr>
          <a:xfrm>
            <a:off x="3554413" y="4965700"/>
            <a:ext cx="4702175" cy="1350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Evropská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komise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-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prosazování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společných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zájmů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Ursula von der Leyden,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předseda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Evropské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komise</a:t>
            </a: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72710" name="Picture 5">
            <a:extLst>
              <a:ext uri="{FF2B5EF4-FFF2-40B4-BE49-F238E27FC236}">
                <a16:creationId xmlns:a16="http://schemas.microsoft.com/office/drawing/2014/main" id="{7C2F59BE-32C5-4FE2-BC39-C1F3A1C72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3" y="1135063"/>
            <a:ext cx="1347787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6">
            <a:extLst>
              <a:ext uri="{FF2B5EF4-FFF2-40B4-BE49-F238E27FC236}">
                <a16:creationId xmlns:a16="http://schemas.microsoft.com/office/drawing/2014/main" id="{CB4C556B-4B2F-406C-AE60-2278FEA27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4" t="365" r="-2" b="-2"/>
          <a:stretch>
            <a:fillRect/>
          </a:stretch>
        </p:blipFill>
        <p:spPr bwMode="auto">
          <a:xfrm>
            <a:off x="1906588" y="3046413"/>
            <a:ext cx="1382712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1">
            <a:extLst>
              <a:ext uri="{FF2B5EF4-FFF2-40B4-BE49-F238E27FC236}">
                <a16:creationId xmlns:a16="http://schemas.microsoft.com/office/drawing/2014/main" id="{0604B37A-F8F3-4E64-AF5D-00C3433CA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4772025"/>
            <a:ext cx="1382712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B8D4C37C-CF9B-4A79-866C-32979ACA5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Instituce EU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D00424F-B340-48CF-A009-C314133F141F}"/>
              </a:ext>
            </a:extLst>
          </p:cNvPr>
          <p:cNvSpPr txBox="1">
            <a:spLocks noChangeArrowheads="1"/>
          </p:cNvSpPr>
          <p:nvPr/>
        </p:nvSpPr>
        <p:spPr>
          <a:xfrm>
            <a:off x="855663" y="28432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Evropský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D7B8774-AD40-496D-A6E6-CD3F433BF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3757613"/>
            <a:ext cx="990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Soudní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dvůr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E13E0A5-D10D-4CB9-B710-FA422748F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063" y="3757613"/>
            <a:ext cx="990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Účetní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dvůr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4E94ADD-D1EC-4D8D-9E18-CC6102C63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37576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Hospodářský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a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sociální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výbor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5920A4C0-1CB4-4605-BC04-5FB51143D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37576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Výbor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regionů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2E799FC-9645-402D-B352-912B96B9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28432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Rada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ministrů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(Rada)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1B3AA77-72AF-48D4-A8E2-8EF0D8B2E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28432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Evropská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komise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99AEA4DB-C441-443D-BAD8-866553AFA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46720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Evropská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investiční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banka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FB9E1AF8-E355-44C8-ADBB-DF49A1428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46720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Evropská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centrální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banka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id="{9AC87509-A211-4F84-B844-2E6739E8D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263" y="4595813"/>
            <a:ext cx="1752600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BE" altLang="nl-BE" sz="1600" b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1" name="Rectangle 14">
            <a:extLst>
              <a:ext uri="{FF2B5EF4-FFF2-40B4-BE49-F238E27FC236}">
                <a16:creationId xmlns:a16="http://schemas.microsoft.com/office/drawing/2014/main" id="{A603B236-59BD-4113-A9AD-0BA89BF37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863" y="47244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GB" altLang="en-US" sz="1200">
                <a:solidFill>
                  <a:srgbClr val="595959"/>
                </a:solidFill>
                <a:latin typeface="Verdana" panose="020B0604030504040204" pitchFamily="34" charset="0"/>
              </a:rPr>
              <a:t>Agentury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984C3F0D-96A4-4AB2-ADC5-71BC81546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192881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Evropská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rada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(summit)</a:t>
            </a:r>
          </a:p>
        </p:txBody>
      </p:sp>
      <p:pic>
        <p:nvPicPr>
          <p:cNvPr id="73743" name="Picture 1">
            <a:extLst>
              <a:ext uri="{FF2B5EF4-FFF2-40B4-BE49-F238E27FC236}">
                <a16:creationId xmlns:a16="http://schemas.microsoft.com/office/drawing/2014/main" id="{964B5845-814F-4A52-A86B-7E487BA96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1416050"/>
            <a:ext cx="5857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4" name="Picture 1">
            <a:extLst>
              <a:ext uri="{FF2B5EF4-FFF2-40B4-BE49-F238E27FC236}">
                <a16:creationId xmlns:a16="http://schemas.microsoft.com/office/drawing/2014/main" id="{174EB8C2-8FE7-44BA-BCC9-1F4632D6B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2587625"/>
            <a:ext cx="78105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5" name="Picture 19">
            <a:extLst>
              <a:ext uri="{FF2B5EF4-FFF2-40B4-BE49-F238E27FC236}">
                <a16:creationId xmlns:a16="http://schemas.microsoft.com/office/drawing/2014/main" id="{973C0CD9-8CDE-443B-8163-DF1A52050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63" y="2509838"/>
            <a:ext cx="5492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6" name="Picture 17">
            <a:extLst>
              <a:ext uri="{FF2B5EF4-FFF2-40B4-BE49-F238E27FC236}">
                <a16:creationId xmlns:a16="http://schemas.microsoft.com/office/drawing/2014/main" id="{20C2361C-C230-4584-8EBD-B543A1F89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63" y="2632075"/>
            <a:ext cx="56832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7" name="Picture 12">
            <a:extLst>
              <a:ext uri="{FF2B5EF4-FFF2-40B4-BE49-F238E27FC236}">
                <a16:creationId xmlns:a16="http://schemas.microsoft.com/office/drawing/2014/main" id="{DF3A41FE-38F7-4B75-B506-C051D2223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3421063"/>
            <a:ext cx="4984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8" name="Picture 15">
            <a:extLst>
              <a:ext uri="{FF2B5EF4-FFF2-40B4-BE49-F238E27FC236}">
                <a16:creationId xmlns:a16="http://schemas.microsoft.com/office/drawing/2014/main" id="{38F5F128-2740-4C78-ABB1-2559E8748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19" r="56476" b="-732"/>
          <a:stretch>
            <a:fillRect/>
          </a:stretch>
        </p:blipFill>
        <p:spPr bwMode="auto">
          <a:xfrm>
            <a:off x="1846263" y="3457575"/>
            <a:ext cx="4635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9" name="Picture 4">
            <a:extLst>
              <a:ext uri="{FF2B5EF4-FFF2-40B4-BE49-F238E27FC236}">
                <a16:creationId xmlns:a16="http://schemas.microsoft.com/office/drawing/2014/main" id="{683E05B6-DD29-4127-ACCC-CC4E372C7F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3581400"/>
            <a:ext cx="3762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50" name="Picture 20">
            <a:extLst>
              <a:ext uri="{FF2B5EF4-FFF2-40B4-BE49-F238E27FC236}">
                <a16:creationId xmlns:a16="http://schemas.microsoft.com/office/drawing/2014/main" id="{21598DF7-A780-4E52-8AA6-43BCAD15195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8" y="3500438"/>
            <a:ext cx="49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51" name="Picture 2">
            <a:extLst>
              <a:ext uri="{FF2B5EF4-FFF2-40B4-BE49-F238E27FC236}">
                <a16:creationId xmlns:a16="http://schemas.microsoft.com/office/drawing/2014/main" id="{8FB216A8-04BC-44DD-B7DD-9670B08EB5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300538"/>
            <a:ext cx="4683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52" name="Picture 21">
            <a:extLst>
              <a:ext uri="{FF2B5EF4-FFF2-40B4-BE49-F238E27FC236}">
                <a16:creationId xmlns:a16="http://schemas.microsoft.com/office/drawing/2014/main" id="{834BBFD0-5508-4234-9CD2-9C8F631F3B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5" y="4500563"/>
            <a:ext cx="4048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B46FDE03-B1AA-411D-BFA0-D52AE66DF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Jak vznikají právní předpisy EU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96CD2B8E-C97F-4463-9DD4-BF6774D59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0" y="1928813"/>
            <a:ext cx="5997575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Občané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,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zájmové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skupiny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,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experti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: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diskuze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,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konzultace</a:t>
            </a: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D8FCB301-3A67-4968-A5F9-E7B84BA6C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0" y="2732088"/>
            <a:ext cx="5997575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Komise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: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formální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návrh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94B04688-C06C-4229-A085-4C0346E68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8450" y="3543300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a Rada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ministrů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: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společné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rozhodnutí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C4C9D50A-FCBF-431D-B85F-82D5F4B41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4381500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Vnitrostátní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nebo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místní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orgány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: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provádění</a:t>
            </a: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214FBD42-A611-424D-B903-847170689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5213350"/>
            <a:ext cx="5995988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pt-B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Komise a Soudní dvůr: kontrola provádění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1FC8D7A1-E364-449E-B7D0-B3C0E6D92E35}"/>
              </a:ext>
            </a:extLst>
          </p:cNvPr>
          <p:cNvSpPr/>
          <p:nvPr/>
        </p:nvSpPr>
        <p:spPr>
          <a:xfrm>
            <a:off x="4364038" y="2471738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rgbClr val="00B0F0"/>
              </a:solidFill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23A30812-915D-4747-803C-3A51F3F06657}"/>
              </a:ext>
            </a:extLst>
          </p:cNvPr>
          <p:cNvSpPr/>
          <p:nvPr/>
        </p:nvSpPr>
        <p:spPr>
          <a:xfrm>
            <a:off x="4362450" y="3276600"/>
            <a:ext cx="107950" cy="1889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rgbClr val="00B0F0"/>
              </a:solidFill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DDD608FC-4BD4-43BD-B4E8-538A048AA30C}"/>
              </a:ext>
            </a:extLst>
          </p:cNvPr>
          <p:cNvSpPr/>
          <p:nvPr/>
        </p:nvSpPr>
        <p:spPr>
          <a:xfrm>
            <a:off x="4360863" y="4116388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rgbClr val="00B0F0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D8B1EA03-2860-479C-A73A-096AB24DB158}"/>
              </a:ext>
            </a:extLst>
          </p:cNvPr>
          <p:cNvSpPr/>
          <p:nvPr/>
        </p:nvSpPr>
        <p:spPr>
          <a:xfrm>
            <a:off x="4359275" y="4938713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rgbClr val="00B0F0"/>
              </a:solidFill>
            </a:endParaRPr>
          </a:p>
        </p:txBody>
      </p:sp>
      <p:pic>
        <p:nvPicPr>
          <p:cNvPr id="74764" name="Picture 17">
            <a:extLst>
              <a:ext uri="{FF2B5EF4-FFF2-40B4-BE49-F238E27FC236}">
                <a16:creationId xmlns:a16="http://schemas.microsoft.com/office/drawing/2014/main" id="{64EA73BA-5C7F-42D1-9D0F-222BA01DD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2470150"/>
            <a:ext cx="762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5" name="Picture 2">
            <a:extLst>
              <a:ext uri="{FF2B5EF4-FFF2-40B4-BE49-F238E27FC236}">
                <a16:creationId xmlns:a16="http://schemas.microsoft.com/office/drawing/2014/main" id="{A9924549-DB69-49A2-BEF8-5223CEE1F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511550"/>
            <a:ext cx="88106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6" name="Picture 17">
            <a:extLst>
              <a:ext uri="{FF2B5EF4-FFF2-40B4-BE49-F238E27FC236}">
                <a16:creationId xmlns:a16="http://schemas.microsoft.com/office/drawing/2014/main" id="{DA4628E8-7102-4EBF-91F5-7E19B9AD1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5187950"/>
            <a:ext cx="762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7" name="Picture 12">
            <a:extLst>
              <a:ext uri="{FF2B5EF4-FFF2-40B4-BE49-F238E27FC236}">
                <a16:creationId xmlns:a16="http://schemas.microsoft.com/office/drawing/2014/main" id="{BA05E6FA-66F8-46AB-8808-5CB60F44D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88" y="4983163"/>
            <a:ext cx="69056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012AE604-19BF-42CB-9C1F-F5852862A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144463"/>
            <a:ext cx="56245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nl-BE" sz="2000" b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Rada ministrů – hlas členských států</a:t>
            </a:r>
          </a:p>
        </p:txBody>
      </p:sp>
      <p:sp>
        <p:nvSpPr>
          <p:cNvPr id="77827" name="Rectangle 4">
            <a:extLst>
              <a:ext uri="{FF2B5EF4-FFF2-40B4-BE49-F238E27FC236}">
                <a16:creationId xmlns:a16="http://schemas.microsoft.com/office/drawing/2014/main" id="{EA677502-8AC9-4AD9-AA98-1C17125FC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1501775"/>
            <a:ext cx="62722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>
                <a:solidFill>
                  <a:srgbClr val="595959"/>
                </a:solidFill>
              </a:rPr>
              <a:t>Z každého členského státu jeden ministr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>
                <a:solidFill>
                  <a:srgbClr val="595959"/>
                </a:solidFill>
              </a:rPr>
              <a:t>Předsednictví rotuje každých šest měsíců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l-PL" altLang="nl-BE" sz="1500" b="0">
                <a:solidFill>
                  <a:srgbClr val="595959"/>
                </a:solidFill>
              </a:rPr>
              <a:t>Spolu s Parlamentem schvaluje předpisy a rozpočet</a:t>
            </a:r>
            <a:endParaRPr lang="nl-BE" altLang="nl-BE" sz="1500" b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>
                <a:solidFill>
                  <a:srgbClr val="595959"/>
                </a:solidFill>
              </a:rPr>
              <a:t>Řídí společnou zahraniční a bezpečnostní politiku</a:t>
            </a:r>
          </a:p>
        </p:txBody>
      </p:sp>
      <p:pic>
        <p:nvPicPr>
          <p:cNvPr id="77828" name="Picture 1">
            <a:extLst>
              <a:ext uri="{FF2B5EF4-FFF2-40B4-BE49-F238E27FC236}">
                <a16:creationId xmlns:a16="http://schemas.microsoft.com/office/drawing/2014/main" id="{ECEDBE50-7BF1-4042-A23C-58E8DFB16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3032" y="3209925"/>
            <a:ext cx="4477311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4FB7A50B-4D53-4A57-8C78-0CB18E40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23900"/>
          </a:xfrm>
        </p:spPr>
        <p:txBody>
          <a:bodyPr/>
          <a:lstStyle/>
          <a:p>
            <a:pPr eaLnBrk="1" hangingPunct="1"/>
            <a:r>
              <a:rPr lang="en-GB" altLang="nl-BE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Rada ministrů – způsob hlasování</a:t>
            </a:r>
            <a:endParaRPr lang="nl-BE" altLang="nl-BE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9875" name="Content Placeholder 2">
            <a:extLst>
              <a:ext uri="{FF2B5EF4-FFF2-40B4-BE49-F238E27FC236}">
                <a16:creationId xmlns:a16="http://schemas.microsoft.com/office/drawing/2014/main" id="{D4EC92B9-2D06-4F59-B11A-953889DDC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250" y="1514475"/>
            <a:ext cx="7635875" cy="4351338"/>
          </a:xfrm>
        </p:spPr>
        <p:txBody>
          <a:bodyPr/>
          <a:lstStyle/>
          <a:p>
            <a:endParaRPr lang="en-GB" alt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 sz="1800" dirty="0" err="1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Většinu</a:t>
            </a:r>
            <a:r>
              <a:rPr lang="en-GB" altLang="en-US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800" dirty="0" err="1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rozhodnutí</a:t>
            </a:r>
            <a:r>
              <a:rPr lang="en-GB" altLang="en-US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</a:t>
            </a:r>
            <a:r>
              <a:rPr lang="en-GB" altLang="en-US" sz="1800" dirty="0" err="1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Radě</a:t>
            </a:r>
            <a:r>
              <a:rPr lang="en-GB" altLang="en-US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800" dirty="0" err="1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přijímá</a:t>
            </a:r>
            <a:r>
              <a:rPr lang="en-GB" altLang="en-US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8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</a:t>
            </a:r>
            <a:r>
              <a:rPr lang="en-GB" altLang="en-US" sz="1800" b="1" dirty="0" err="1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dvojí</a:t>
            </a:r>
            <a:r>
              <a:rPr lang="en-GB" altLang="en-US" sz="18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800" b="1" dirty="0" err="1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většina</a:t>
            </a:r>
            <a:r>
              <a:rPr lang="en-GB" altLang="en-US" sz="18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GB" altLang="en-US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None/>
            </a:pPr>
            <a:endParaRPr lang="fr-BE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Rozhodnutí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musí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mít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minimálně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následující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podporu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 sz="16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•	55 %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členských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států</a:t>
            </a:r>
            <a:endParaRPr lang="cs-CZ" altLang="en-US" sz="16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en-US" sz="16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•	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Členské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státy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které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600" dirty="0" err="1">
                <a:solidFill>
                  <a:srgbClr val="595959"/>
                </a:solidFill>
                <a:latin typeface="Verdana" panose="020B0604030504040204" pitchFamily="34" charset="0"/>
              </a:rPr>
              <a:t>představují</a:t>
            </a:r>
            <a:r>
              <a:rPr lang="en-GB" altLang="en-US" sz="1600" dirty="0">
                <a:solidFill>
                  <a:srgbClr val="595959"/>
                </a:solidFill>
                <a:latin typeface="Verdana" panose="020B0604030504040204" pitchFamily="34" charset="0"/>
              </a:rPr>
              <a:t> 65 % populace EU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0FE80734-07DA-45FC-84DD-5224E23E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7427913" cy="504825"/>
          </a:xfrm>
        </p:spPr>
        <p:txBody>
          <a:bodyPr/>
          <a:lstStyle/>
          <a:p>
            <a:pPr eaLnBrk="1" hangingPunct="1"/>
            <a:r>
              <a:rPr lang="en-GB" alt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Summit Evropské rady</a:t>
            </a:r>
            <a:endParaRPr lang="en-US" alt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3315226D-C82C-4DDE-A826-72ABDF680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75" y="4973638"/>
            <a:ext cx="6842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Koná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se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nejméně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čtyřikrát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za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rok</a:t>
            </a:r>
            <a:endParaRPr lang="en-US" altLang="en-US" sz="15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Určuje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celkové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směřování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politiky</a:t>
            </a:r>
            <a:r>
              <a:rPr lang="en-US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EU</a:t>
            </a:r>
            <a:endParaRPr lang="cs-CZ" altLang="en-US" sz="15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cs-CZ" alt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Předseda: Charles Michel</a:t>
            </a:r>
            <a:endParaRPr lang="en-US" altLang="en-US" sz="15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781B1D83-5D60-4564-836F-20A148D20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244600"/>
            <a:ext cx="7448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59AC2"/>
                </a:solidFill>
                <a:latin typeface="Verdana" panose="020B0604030504040204" pitchFamily="34" charset="0"/>
              </a:rPr>
              <a:t>Summit vedoucích představitelů všech členských států EU</a:t>
            </a:r>
            <a:endParaRPr lang="en-US" altLang="en-US" sz="1500" b="1">
              <a:solidFill>
                <a:srgbClr val="00B0F0"/>
              </a:solidFill>
              <a:latin typeface="Verdana" panose="020B0604030504040204" pitchFamily="34" charset="0"/>
            </a:endParaRPr>
          </a:p>
        </p:txBody>
      </p:sp>
      <p:pic>
        <p:nvPicPr>
          <p:cNvPr id="81925" name="Picture 2">
            <a:extLst>
              <a:ext uri="{FF2B5EF4-FFF2-40B4-BE49-F238E27FC236}">
                <a16:creationId xmlns:a16="http://schemas.microsoft.com/office/drawing/2014/main" id="{EAFE61F4-80A3-4521-8F64-A44AD0496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204" y="1884363"/>
            <a:ext cx="4850605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>
            <a:extLst>
              <a:ext uri="{FF2B5EF4-FFF2-40B4-BE49-F238E27FC236}">
                <a16:creationId xmlns:a16="http://schemas.microsoft.com/office/drawing/2014/main" id="{9472ADCC-2827-4806-9F27-412E1D0FE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0"/>
            <a:ext cx="7143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FFFF"/>
                </a:solidFill>
                <a:latin typeface="Verdana" panose="020B0604030504040204" pitchFamily="34" charset="0"/>
              </a:rPr>
              <a:t>Vysoký představitel pro zahraniční věci a bezpečnostní politiku</a:t>
            </a:r>
            <a:endParaRPr lang="en-US" altLang="en-US" sz="200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3971" name="Rectangle 4">
            <a:extLst>
              <a:ext uri="{FF2B5EF4-FFF2-40B4-BE49-F238E27FC236}">
                <a16:creationId xmlns:a16="http://schemas.microsoft.com/office/drawing/2014/main" id="{45336AD8-90A0-4154-A53F-9A2DF701E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511425"/>
            <a:ext cx="482441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Dvojí role: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Tx/>
              <a:buChar char="–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předsedá zasedáním Rady pro zahraniční věci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Tx/>
              <a:buChar char="–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místopředseda Evropské komise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Řídí společnou zahraniční a bezpečnostní politiku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Představitel Evropské služby pro vnější činnost</a:t>
            </a:r>
          </a:p>
        </p:txBody>
      </p:sp>
      <p:sp>
        <p:nvSpPr>
          <p:cNvPr id="83972" name="Rectangle 6">
            <a:extLst>
              <a:ext uri="{FF2B5EF4-FFF2-40B4-BE49-F238E27FC236}">
                <a16:creationId xmlns:a16="http://schemas.microsoft.com/office/drawing/2014/main" id="{063B07A0-E7A9-4E4D-998A-AA529ADA4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09763"/>
            <a:ext cx="5072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59AC2"/>
                </a:solidFill>
                <a:latin typeface="Verdana" panose="020B0604030504040204" pitchFamily="34" charset="0"/>
              </a:rPr>
              <a:t>Josep Borrell</a:t>
            </a:r>
          </a:p>
        </p:txBody>
      </p:sp>
      <p:pic>
        <p:nvPicPr>
          <p:cNvPr id="83973" name="Picture 1">
            <a:extLst>
              <a:ext uri="{FF2B5EF4-FFF2-40B4-BE49-F238E27FC236}">
                <a16:creationId xmlns:a16="http://schemas.microsoft.com/office/drawing/2014/main" id="{D83396FF-1DA5-43E8-9A0F-DC19F5890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2495550"/>
            <a:ext cx="33210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>
            <a:extLst>
              <a:ext uri="{FF2B5EF4-FFF2-40B4-BE49-F238E27FC236}">
                <a16:creationId xmlns:a16="http://schemas.microsoft.com/office/drawing/2014/main" id="{EEDA1A7F-760F-40A3-98A9-41EBEFE23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8" y="0"/>
            <a:ext cx="80295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FF"/>
                </a:solidFill>
              </a:rPr>
              <a:t>Evropská komise – prosazování společných zájmů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BADFAD6-1BB5-4BA1-AB8A-9C61C5569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75" y="1273175"/>
            <a:ext cx="6843713" cy="310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359AC2"/>
                </a:solidFill>
                <a:latin typeface="Verdana"/>
              </a:rPr>
              <a:t>2</a:t>
            </a:r>
            <a:r>
              <a:rPr lang="cs-CZ" dirty="0">
                <a:solidFill>
                  <a:srgbClr val="359AC2"/>
                </a:solidFill>
                <a:latin typeface="Verdana"/>
              </a:rPr>
              <a:t>7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nezávislých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členů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(z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každého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členského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státu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jeden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) </a:t>
            </a:r>
            <a:br>
              <a:rPr lang="en-US" sz="1600" b="1" dirty="0">
                <a:solidFill>
                  <a:srgbClr val="FFFFFF"/>
                </a:solidFill>
                <a:latin typeface="Verdana" pitchFamily="34" charset="0"/>
              </a:rPr>
            </a:br>
            <a:endParaRPr lang="en-US" sz="1600" b="1" dirty="0">
              <a:solidFill>
                <a:srgbClr val="FFFFFF"/>
              </a:solidFill>
              <a:latin typeface="Verdana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Navrhuje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nové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předpisy</a:t>
            </a:r>
            <a:endParaRPr lang="en-US" sz="15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Je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orgánem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výkonné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moci</a:t>
            </a:r>
            <a:endParaRPr lang="en-US" sz="15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l-PL" sz="1500" dirty="0">
                <a:solidFill>
                  <a:srgbClr val="595959"/>
                </a:solidFill>
                <a:latin typeface="Verdana" panose="020B0604030504040204" pitchFamily="34" charset="0"/>
              </a:rPr>
              <a:t>Je strážcem smluv, na kterých EU stojí</a:t>
            </a:r>
            <a:endParaRPr lang="nl-BE" sz="15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l-PL" sz="1500" dirty="0">
                <a:solidFill>
                  <a:srgbClr val="595959"/>
                </a:solidFill>
                <a:latin typeface="Verdana" panose="020B0604030504040204" pitchFamily="34" charset="0"/>
              </a:rPr>
              <a:t>Zastupuje EU na mezinárodních scéně</a:t>
            </a:r>
          </a:p>
        </p:txBody>
      </p:sp>
      <p:pic>
        <p:nvPicPr>
          <p:cNvPr id="86020" name="Picture 1">
            <a:extLst>
              <a:ext uri="{FF2B5EF4-FFF2-40B4-BE49-F238E27FC236}">
                <a16:creationId xmlns:a16="http://schemas.microsoft.com/office/drawing/2014/main" id="{32B94674-CC2E-48F0-BF71-932A8526ED6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3444875"/>
            <a:ext cx="4344988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>
            <a:extLst>
              <a:ext uri="{FF2B5EF4-FFF2-40B4-BE49-F238E27FC236}">
                <a16:creationId xmlns:a16="http://schemas.microsoft.com/office/drawing/2014/main" id="{13D4034B-A2C8-4B4F-A4EB-D6FD9D933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7427913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FF"/>
                </a:solidFill>
              </a:rPr>
              <a:t>Soudní dvůr – prosazování práva</a:t>
            </a:r>
          </a:p>
        </p:txBody>
      </p:sp>
      <p:sp>
        <p:nvSpPr>
          <p:cNvPr id="88067" name="Rectangle 7">
            <a:extLst>
              <a:ext uri="{FF2B5EF4-FFF2-40B4-BE49-F238E27FC236}">
                <a16:creationId xmlns:a16="http://schemas.microsoft.com/office/drawing/2014/main" id="{D035A0BD-683C-432D-9D72-BC9DB91D6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650" y="1470025"/>
            <a:ext cx="748982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359AC2"/>
                </a:solidFill>
              </a:rPr>
              <a:t>2</a:t>
            </a:r>
            <a:r>
              <a:rPr lang="cs-CZ" altLang="en-US" sz="1800" b="0" dirty="0">
                <a:solidFill>
                  <a:srgbClr val="359AC2"/>
                </a:solidFill>
              </a:rPr>
              <a:t>7</a:t>
            </a:r>
            <a:r>
              <a:rPr lang="en-US" altLang="en-US" sz="1800" b="0" dirty="0">
                <a:solidFill>
                  <a:srgbClr val="359AC2"/>
                </a:solidFill>
              </a:rPr>
              <a:t> </a:t>
            </a:r>
            <a:r>
              <a:rPr lang="en-US" altLang="en-US" sz="1800" b="0" dirty="0" err="1">
                <a:solidFill>
                  <a:srgbClr val="359AC2"/>
                </a:solidFill>
              </a:rPr>
              <a:t>nezávislých</a:t>
            </a:r>
            <a:r>
              <a:rPr lang="en-US" altLang="en-US" sz="1800" b="0" dirty="0">
                <a:solidFill>
                  <a:srgbClr val="359AC2"/>
                </a:solidFill>
              </a:rPr>
              <a:t> </a:t>
            </a:r>
            <a:r>
              <a:rPr lang="en-US" altLang="en-US" sz="1800" b="0" dirty="0" err="1">
                <a:solidFill>
                  <a:srgbClr val="359AC2"/>
                </a:solidFill>
              </a:rPr>
              <a:t>soudců</a:t>
            </a:r>
            <a:r>
              <a:rPr lang="en-US" altLang="en-US" sz="1800" b="0" dirty="0">
                <a:solidFill>
                  <a:srgbClr val="359AC2"/>
                </a:solidFill>
              </a:rPr>
              <a:t> (z </a:t>
            </a:r>
            <a:r>
              <a:rPr lang="en-US" altLang="en-US" sz="1800" b="0" dirty="0" err="1">
                <a:solidFill>
                  <a:srgbClr val="359AC2"/>
                </a:solidFill>
              </a:rPr>
              <a:t>každé</a:t>
            </a:r>
            <a:r>
              <a:rPr lang="en-US" altLang="en-US" sz="1800" b="0" dirty="0">
                <a:solidFill>
                  <a:srgbClr val="359AC2"/>
                </a:solidFill>
              </a:rPr>
              <a:t> </a:t>
            </a:r>
            <a:r>
              <a:rPr lang="en-US" altLang="en-US" sz="1800" b="0" dirty="0" err="1">
                <a:solidFill>
                  <a:srgbClr val="359AC2"/>
                </a:solidFill>
              </a:rPr>
              <a:t>členské</a:t>
            </a:r>
            <a:r>
              <a:rPr lang="en-US" altLang="en-US" sz="1800" b="0" dirty="0">
                <a:solidFill>
                  <a:srgbClr val="359AC2"/>
                </a:solidFill>
              </a:rPr>
              <a:t> </a:t>
            </a:r>
            <a:r>
              <a:rPr lang="en-US" altLang="en-US" sz="1800" b="0" dirty="0" err="1">
                <a:solidFill>
                  <a:srgbClr val="359AC2"/>
                </a:solidFill>
              </a:rPr>
              <a:t>země</a:t>
            </a:r>
            <a:r>
              <a:rPr lang="en-US" altLang="en-US" sz="1800" b="0" dirty="0">
                <a:solidFill>
                  <a:srgbClr val="359AC2"/>
                </a:solidFill>
              </a:rPr>
              <a:t> EU </a:t>
            </a:r>
            <a:r>
              <a:rPr lang="en-US" altLang="en-US" sz="1800" b="0" dirty="0" err="1">
                <a:solidFill>
                  <a:srgbClr val="359AC2"/>
                </a:solidFill>
              </a:rPr>
              <a:t>jeden</a:t>
            </a:r>
            <a:r>
              <a:rPr lang="en-US" altLang="en-US" sz="1800" b="0" dirty="0">
                <a:solidFill>
                  <a:srgbClr val="359AC2"/>
                </a:solidFill>
              </a:rPr>
              <a:t>)</a:t>
            </a:r>
            <a:br>
              <a:rPr lang="en-US" altLang="en-US" sz="1800" b="0" dirty="0">
                <a:solidFill>
                  <a:srgbClr val="359AC2"/>
                </a:solidFill>
              </a:rPr>
            </a:br>
            <a:endParaRPr lang="en-US" altLang="en-US" sz="1800" b="0" dirty="0">
              <a:solidFill>
                <a:srgbClr val="359AC2"/>
              </a:solidFill>
            </a:endParaRPr>
          </a:p>
        </p:txBody>
      </p:sp>
      <p:sp>
        <p:nvSpPr>
          <p:cNvPr id="88068" name="Rectangle 7">
            <a:extLst>
              <a:ext uri="{FF2B5EF4-FFF2-40B4-BE49-F238E27FC236}">
                <a16:creationId xmlns:a16="http://schemas.microsoft.com/office/drawing/2014/main" id="{C895EC2A-80EC-44F5-A0E8-6B33A2102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650" y="2247900"/>
            <a:ext cx="6207125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1500" b="0">
                <a:solidFill>
                  <a:srgbClr val="595959"/>
                </a:solidFill>
              </a:rPr>
              <a:t>Rozhoduje o výkladu právních předpisů EU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1500" b="0">
                <a:solidFill>
                  <a:srgbClr val="595959"/>
                </a:solidFill>
              </a:rPr>
              <a:t>Dohlíží na to, aby byly předpisy EU ve všech členských státech používány stejně</a:t>
            </a:r>
          </a:p>
          <a:p>
            <a:pPr eaLnBrk="1" hangingPunct="1">
              <a:spcBef>
                <a:spcPct val="0"/>
              </a:spcBef>
            </a:pPr>
            <a:br>
              <a:rPr lang="en-US" altLang="en-US" sz="1500">
                <a:solidFill>
                  <a:srgbClr val="FFFFFF"/>
                </a:solidFill>
              </a:rPr>
            </a:br>
            <a:endParaRPr lang="en-US" altLang="en-US" sz="1500" i="1">
              <a:solidFill>
                <a:srgbClr val="507DB8"/>
              </a:solidFill>
            </a:endParaRPr>
          </a:p>
        </p:txBody>
      </p:sp>
      <p:pic>
        <p:nvPicPr>
          <p:cNvPr id="88069" name="Picture 1">
            <a:extLst>
              <a:ext uri="{FF2B5EF4-FFF2-40B4-BE49-F238E27FC236}">
                <a16:creationId xmlns:a16="http://schemas.microsoft.com/office/drawing/2014/main" id="{6B25B38A-E65A-4E5D-BBF5-686AA7B5B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313113"/>
            <a:ext cx="691515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CD98DD2-B2A8-444F-9D69-D100F432F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27913" cy="722313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nl-BE" b="0" kern="1200" dirty="0" err="1">
                <a:ea typeface="+mn-ea"/>
                <a:cs typeface="+mn-cs"/>
              </a:rPr>
              <a:t>Evropská</a:t>
            </a:r>
            <a:r>
              <a:rPr lang="en-GB" altLang="nl-BE" b="0" kern="1200" dirty="0">
                <a:ea typeface="+mn-ea"/>
                <a:cs typeface="+mn-cs"/>
              </a:rPr>
              <a:t> </a:t>
            </a:r>
            <a:r>
              <a:rPr lang="en-GB" altLang="nl-BE" b="0" kern="1200" dirty="0" err="1">
                <a:ea typeface="+mn-ea"/>
                <a:cs typeface="+mn-cs"/>
              </a:rPr>
              <a:t>ombudsmanka</a:t>
            </a:r>
            <a:endParaRPr lang="en-GB" altLang="nl-BE" b="0" kern="1200" dirty="0">
              <a:ea typeface="+mn-ea"/>
              <a:cs typeface="+mn-cs"/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C169DE2-6D44-43FE-BBE1-0AC098162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989138"/>
            <a:ext cx="4537075" cy="6477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nl-BE" sz="1800" b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Emily O’Reillyová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nl-BE" sz="1400">
                <a:solidFill>
                  <a:srgbClr val="595959"/>
                </a:solidFill>
              </a:rPr>
              <a:t>Evropská ombudsmanka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nl-BE">
              <a:solidFill>
                <a:srgbClr val="FF0000"/>
              </a:solidFill>
            </a:endParaRPr>
          </a:p>
        </p:txBody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90D1D829-7E9B-4AC6-B32E-13E54068E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2667000"/>
            <a:ext cx="4537075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Vyšetřuje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stížnosti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nesprávné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postupy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či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chyby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administrativy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institucí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EU.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GB" altLang="nl-BE" sz="15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Například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nespravedlnost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diskriminace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zneužití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pravomoci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zbytečné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prodlení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nereagování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či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nesprávné</a:t>
            </a:r>
            <a:r>
              <a:rPr lang="en-GB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postupy</a:t>
            </a:r>
            <a:endParaRPr lang="en-GB" altLang="nl-BE" sz="15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r-BE" altLang="nl-BE" sz="15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fr-BE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Stěžovat</a:t>
            </a:r>
            <a:r>
              <a:rPr lang="fr-BE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si </a:t>
            </a:r>
            <a:r>
              <a:rPr lang="fr-BE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může</a:t>
            </a:r>
            <a:r>
              <a:rPr lang="fr-BE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BE" altLang="nl-BE" sz="15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kdokoli</a:t>
            </a:r>
            <a:r>
              <a:rPr lang="fr-BE" altLang="nl-BE" sz="15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EU.</a:t>
            </a:r>
          </a:p>
        </p:txBody>
      </p:sp>
      <p:pic>
        <p:nvPicPr>
          <p:cNvPr id="90117" name="Picture 1">
            <a:extLst>
              <a:ext uri="{FF2B5EF4-FFF2-40B4-BE49-F238E27FC236}">
                <a16:creationId xmlns:a16="http://schemas.microsoft.com/office/drawing/2014/main" id="{4CDB1D40-0B2A-467E-A7AF-EEDA551A8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1397000"/>
            <a:ext cx="2090737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6">
            <a:extLst>
              <a:ext uri="{FF2B5EF4-FFF2-40B4-BE49-F238E27FC236}">
                <a16:creationId xmlns:a16="http://schemas.microsoft.com/office/drawing/2014/main" id="{D22C3E04-AC52-4DEF-A7CC-238676FA0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3" y="0"/>
            <a:ext cx="77724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0">
                <a:solidFill>
                  <a:srgbClr val="FFFFFF"/>
                </a:solidFill>
              </a:rPr>
              <a:t>Účetní dvůr – kontrola výdajů </a:t>
            </a:r>
            <a:endParaRPr lang="en-US" altLang="en-US" sz="2000" b="0">
              <a:solidFill>
                <a:srgbClr val="FFFF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79DF3AE-3B06-4D64-8776-522CE0CD1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744663"/>
            <a:ext cx="624681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359AC2"/>
                </a:solidFill>
                <a:latin typeface="Verdana"/>
              </a:rPr>
              <a:t>2</a:t>
            </a:r>
            <a:r>
              <a:rPr lang="cs-CZ" dirty="0">
                <a:solidFill>
                  <a:srgbClr val="359AC2"/>
                </a:solidFill>
                <a:latin typeface="Verdana"/>
              </a:rPr>
              <a:t>7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nezávislých</a:t>
            </a:r>
            <a:r>
              <a:rPr lang="en-US" dirty="0">
                <a:solidFill>
                  <a:srgbClr val="359AC2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59AC2"/>
                </a:solidFill>
                <a:latin typeface="Verdana"/>
              </a:rPr>
              <a:t>členů</a:t>
            </a:r>
            <a:br>
              <a:rPr lang="en-US" sz="1600" b="1" dirty="0">
                <a:solidFill>
                  <a:srgbClr val="FFFFFF"/>
                </a:solidFill>
                <a:latin typeface="Verdana" pitchFamily="34" charset="0"/>
              </a:rPr>
            </a:br>
            <a:endParaRPr lang="en-US" sz="1600" b="1" dirty="0">
              <a:solidFill>
                <a:srgbClr val="FFFFFF"/>
              </a:solidFill>
              <a:latin typeface="Verdana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Kontroluje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zda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jsou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prostředky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EU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používány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řádně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Je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oprávněn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provádět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audit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osob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a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organizací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které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prostředky</a:t>
            </a:r>
            <a:r>
              <a:rPr lang="en-US" sz="1500" dirty="0">
                <a:solidFill>
                  <a:srgbClr val="595959"/>
                </a:solidFill>
                <a:latin typeface="Verdana" panose="020B0604030504040204" pitchFamily="34" charset="0"/>
              </a:rPr>
              <a:t> EU </a:t>
            </a:r>
            <a:r>
              <a:rPr lang="en-US" sz="1500" dirty="0" err="1">
                <a:solidFill>
                  <a:srgbClr val="595959"/>
                </a:solidFill>
                <a:latin typeface="Verdana" panose="020B0604030504040204" pitchFamily="34" charset="0"/>
              </a:rPr>
              <a:t>využívají</a:t>
            </a:r>
            <a:br>
              <a:rPr lang="en-US" sz="1600" b="1" dirty="0">
                <a:solidFill>
                  <a:srgbClr val="FFFFFF"/>
                </a:solidFill>
                <a:latin typeface="Verdana" pitchFamily="34" charset="0"/>
              </a:rPr>
            </a:br>
            <a:endParaRPr lang="en-US" sz="1500" b="1" i="1" dirty="0">
              <a:solidFill>
                <a:srgbClr val="507DB8"/>
              </a:solidFill>
              <a:latin typeface="Verdana" pitchFamily="34" charset="0"/>
            </a:endParaRPr>
          </a:p>
        </p:txBody>
      </p:sp>
      <p:pic>
        <p:nvPicPr>
          <p:cNvPr id="92164" name="Picture 1">
            <a:extLst>
              <a:ext uri="{FF2B5EF4-FFF2-40B4-BE49-F238E27FC236}">
                <a16:creationId xmlns:a16="http://schemas.microsoft.com/office/drawing/2014/main" id="{2D4C1829-1C65-41EA-91BF-67D3CD0BF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3586163"/>
            <a:ext cx="78295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3">
            <a:extLst>
              <a:ext uri="{FF2B5EF4-FFF2-40B4-BE49-F238E27FC236}">
                <a16:creationId xmlns:a16="http://schemas.microsoft.com/office/drawing/2014/main" id="{C198FEE9-78C1-45E5-8F29-C8CD4031C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816225"/>
            <a:ext cx="4249737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>
                <a:solidFill>
                  <a:srgbClr val="595959"/>
                </a:solidFill>
              </a:rPr>
              <a:t>Zajišťuje stabilitu cen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>
                <a:solidFill>
                  <a:srgbClr val="595959"/>
                </a:solidFill>
              </a:rPr>
              <a:t>Kontroluje množství peněz v oběhu a rozhoduje o úrokových sazbách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l-PL" altLang="nl-BE" sz="1500" b="0">
                <a:solidFill>
                  <a:srgbClr val="595959"/>
                </a:solidFill>
              </a:rPr>
              <a:t>Dohlíží, aby byly banky bezpečné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>
                <a:solidFill>
                  <a:srgbClr val="595959"/>
                </a:solidFill>
              </a:rPr>
              <a:t>Pracuje nezávisle na vládách členských států</a:t>
            </a:r>
          </a:p>
        </p:txBody>
      </p:sp>
      <p:sp>
        <p:nvSpPr>
          <p:cNvPr id="94211" name="Rectangle 6">
            <a:extLst>
              <a:ext uri="{FF2B5EF4-FFF2-40B4-BE49-F238E27FC236}">
                <a16:creationId xmlns:a16="http://schemas.microsoft.com/office/drawing/2014/main" id="{C8A21D16-18AC-46D8-9BDF-027FCB126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7427913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l-BE" sz="2000" b="0">
                <a:solidFill>
                  <a:srgbClr val="FFFFFF"/>
                </a:solidFill>
              </a:rPr>
              <a:t>Evropská centrální banka – fungování eura</a:t>
            </a:r>
            <a:endParaRPr lang="en-US" altLang="nl-BE" sz="2000" b="0">
              <a:solidFill>
                <a:srgbClr val="FFFFFF"/>
              </a:solidFill>
            </a:endParaRPr>
          </a:p>
        </p:txBody>
      </p:sp>
      <p:sp>
        <p:nvSpPr>
          <p:cNvPr id="94212" name="Rectangle 24">
            <a:extLst>
              <a:ext uri="{FF2B5EF4-FFF2-40B4-BE49-F238E27FC236}">
                <a16:creationId xmlns:a16="http://schemas.microsoft.com/office/drawing/2014/main" id="{C8188901-5CB0-406B-917E-A1710C5C2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017713"/>
            <a:ext cx="3732212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BE" sz="1800" b="0">
                <a:solidFill>
                  <a:srgbClr val="359AC2"/>
                </a:solidFill>
              </a:rPr>
              <a:t>Christine Lagarde</a:t>
            </a:r>
            <a:br>
              <a:rPr lang="en-US" altLang="nl-BE" sz="1800" b="0">
                <a:solidFill>
                  <a:srgbClr val="359AC2"/>
                </a:solidFill>
              </a:rPr>
            </a:br>
            <a:r>
              <a:rPr lang="en-US" altLang="nl-BE" sz="1300">
                <a:solidFill>
                  <a:srgbClr val="595959"/>
                </a:solidFill>
              </a:rPr>
              <a:t>Prezidentka Evropské centrální banky</a:t>
            </a:r>
            <a:endParaRPr lang="fr-FR" altLang="nl-BE" sz="1300">
              <a:solidFill>
                <a:srgbClr val="595959"/>
              </a:solidFill>
            </a:endParaRPr>
          </a:p>
        </p:txBody>
      </p:sp>
      <p:pic>
        <p:nvPicPr>
          <p:cNvPr id="94213" name="Picture 2">
            <a:extLst>
              <a:ext uri="{FF2B5EF4-FFF2-40B4-BE49-F238E27FC236}">
                <a16:creationId xmlns:a16="http://schemas.microsoft.com/office/drawing/2014/main" id="{C2462C1E-79C6-4958-B546-D5A77F606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3" y="2554288"/>
            <a:ext cx="2936875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6">
            <a:extLst>
              <a:ext uri="{FF2B5EF4-FFF2-40B4-BE49-F238E27FC236}">
                <a16:creationId xmlns:a16="http://schemas.microsoft.com/office/drawing/2014/main" id="{940E252D-E034-48D8-8722-C7C8CD2E4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0"/>
            <a:ext cx="7427912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l-BE" sz="2000" b="0">
                <a:solidFill>
                  <a:srgbClr val="FFFFFF"/>
                </a:solidFill>
              </a:rPr>
              <a:t>Evropský hospodářský a sociální výbor - hlas občanské společnosti</a:t>
            </a:r>
          </a:p>
        </p:txBody>
      </p:sp>
      <p:sp>
        <p:nvSpPr>
          <p:cNvPr id="96259" name="Rectangle 11">
            <a:extLst>
              <a:ext uri="{FF2B5EF4-FFF2-40B4-BE49-F238E27FC236}">
                <a16:creationId xmlns:a16="http://schemas.microsoft.com/office/drawing/2014/main" id="{EEE174C3-8E9D-4F0B-934D-D3CCD863B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138" y="1958975"/>
            <a:ext cx="6494462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l-PL" altLang="nl-BE" sz="1500" b="0" dirty="0" err="1">
                <a:solidFill>
                  <a:srgbClr val="595959"/>
                </a:solidFill>
              </a:rPr>
              <a:t>Zastupuje</a:t>
            </a:r>
            <a:r>
              <a:rPr lang="pl-PL" altLang="nl-BE" sz="1500" b="0" dirty="0">
                <a:solidFill>
                  <a:srgbClr val="595959"/>
                </a:solidFill>
              </a:rPr>
              <a:t> </a:t>
            </a:r>
            <a:r>
              <a:rPr lang="pl-PL" altLang="nl-BE" sz="1500" b="0" dirty="0" err="1">
                <a:solidFill>
                  <a:srgbClr val="595959"/>
                </a:solidFill>
              </a:rPr>
              <a:t>odbory</a:t>
            </a:r>
            <a:r>
              <a:rPr lang="pl-PL" altLang="nl-BE" sz="1500" b="0" dirty="0">
                <a:solidFill>
                  <a:srgbClr val="595959"/>
                </a:solidFill>
              </a:rPr>
              <a:t>, </a:t>
            </a:r>
            <a:r>
              <a:rPr lang="pl-PL" altLang="nl-BE" sz="1500" b="0" dirty="0" err="1">
                <a:solidFill>
                  <a:srgbClr val="595959"/>
                </a:solidFill>
              </a:rPr>
              <a:t>zaměstnavatele</a:t>
            </a:r>
            <a:r>
              <a:rPr lang="pl-PL" altLang="nl-BE" sz="1500" b="0" dirty="0">
                <a:solidFill>
                  <a:srgbClr val="595959"/>
                </a:solidFill>
              </a:rPr>
              <a:t>, </a:t>
            </a:r>
            <a:r>
              <a:rPr lang="pl-PL" altLang="nl-BE" sz="1500" b="0" dirty="0" err="1">
                <a:solidFill>
                  <a:srgbClr val="595959"/>
                </a:solidFill>
              </a:rPr>
              <a:t>zemědělce</a:t>
            </a:r>
            <a:r>
              <a:rPr lang="pl-PL" altLang="nl-BE" sz="1500" b="0" dirty="0">
                <a:solidFill>
                  <a:srgbClr val="595959"/>
                </a:solidFill>
              </a:rPr>
              <a:t>, </a:t>
            </a:r>
            <a:r>
              <a:rPr lang="pl-PL" altLang="nl-BE" sz="1500" b="0" dirty="0" err="1">
                <a:solidFill>
                  <a:srgbClr val="595959"/>
                </a:solidFill>
              </a:rPr>
              <a:t>spotřebitele</a:t>
            </a:r>
            <a:r>
              <a:rPr lang="pl-PL" altLang="nl-BE" sz="1500" b="0" dirty="0">
                <a:solidFill>
                  <a:srgbClr val="595959"/>
                </a:solidFill>
              </a:rPr>
              <a:t> </a:t>
            </a:r>
            <a:r>
              <a:rPr lang="pl-PL" altLang="nl-BE" sz="1500" b="0" dirty="0" err="1">
                <a:solidFill>
                  <a:srgbClr val="595959"/>
                </a:solidFill>
              </a:rPr>
              <a:t>apod</a:t>
            </a:r>
            <a:endParaRPr lang="pl-PL" altLang="nl-BE" sz="1500" b="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 dirty="0" err="1">
                <a:solidFill>
                  <a:srgbClr val="595959"/>
                </a:solidFill>
              </a:rPr>
              <a:t>má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poradní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funkci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při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tvorbě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nových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předpisů</a:t>
            </a:r>
            <a:r>
              <a:rPr lang="en-US" altLang="nl-BE" sz="1500" b="0" dirty="0">
                <a:solidFill>
                  <a:srgbClr val="595959"/>
                </a:solidFill>
              </a:rPr>
              <a:t> a </a:t>
            </a:r>
            <a:r>
              <a:rPr lang="en-US" altLang="nl-BE" sz="1500" b="0" dirty="0" err="1">
                <a:solidFill>
                  <a:srgbClr val="595959"/>
                </a:solidFill>
              </a:rPr>
              <a:t>politik</a:t>
            </a:r>
            <a:r>
              <a:rPr lang="en-US" altLang="nl-BE" sz="1500" b="0" dirty="0">
                <a:solidFill>
                  <a:srgbClr val="595959"/>
                </a:solidFill>
              </a:rPr>
              <a:t> EU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nl-BE" sz="1500" b="0" dirty="0" err="1">
                <a:solidFill>
                  <a:srgbClr val="595959"/>
                </a:solidFill>
              </a:rPr>
              <a:t>podporuje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zapojování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občanské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společnosti</a:t>
            </a:r>
            <a:r>
              <a:rPr lang="en-US" altLang="nl-BE" sz="1500" b="0" dirty="0">
                <a:solidFill>
                  <a:srgbClr val="595959"/>
                </a:solidFill>
              </a:rPr>
              <a:t> do </a:t>
            </a:r>
            <a:r>
              <a:rPr lang="en-US" altLang="nl-BE" sz="1500" b="0" dirty="0" err="1">
                <a:solidFill>
                  <a:srgbClr val="595959"/>
                </a:solidFill>
              </a:rPr>
              <a:t>řešení</a:t>
            </a:r>
            <a:r>
              <a:rPr lang="en-US" altLang="nl-BE" sz="1500" b="0" dirty="0">
                <a:solidFill>
                  <a:srgbClr val="595959"/>
                </a:solidFill>
              </a:rPr>
              <a:t> </a:t>
            </a:r>
            <a:r>
              <a:rPr lang="en-US" altLang="nl-BE" sz="1500" b="0" dirty="0" err="1">
                <a:solidFill>
                  <a:srgbClr val="595959"/>
                </a:solidFill>
              </a:rPr>
              <a:t>záležitostí</a:t>
            </a:r>
            <a:r>
              <a:rPr lang="en-US" altLang="nl-BE" sz="1500" b="0" dirty="0">
                <a:solidFill>
                  <a:srgbClr val="595959"/>
                </a:solidFill>
              </a:rPr>
              <a:t> EU</a:t>
            </a:r>
          </a:p>
        </p:txBody>
      </p:sp>
      <p:pic>
        <p:nvPicPr>
          <p:cNvPr id="96260" name="Picture 5">
            <a:extLst>
              <a:ext uri="{FF2B5EF4-FFF2-40B4-BE49-F238E27FC236}">
                <a16:creationId xmlns:a16="http://schemas.microsoft.com/office/drawing/2014/main" id="{E9C2D1BA-6DB9-4432-961C-35C65138D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38" y="4270375"/>
            <a:ext cx="55848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11">
            <a:extLst>
              <a:ext uri="{FF2B5EF4-FFF2-40B4-BE49-F238E27FC236}">
                <a16:creationId xmlns:a16="http://schemas.microsoft.com/office/drawing/2014/main" id="{943EE5F7-4518-4E2D-AC0F-457821731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138" y="1154113"/>
            <a:ext cx="5905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nl-BE" sz="1500" b="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>
            <a:extLst>
              <a:ext uri="{FF2B5EF4-FFF2-40B4-BE49-F238E27FC236}">
                <a16:creationId xmlns:a16="http://schemas.microsoft.com/office/drawing/2014/main" id="{42D6A65A-F659-4E76-ABA1-3C4D4D858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" y="0"/>
            <a:ext cx="781526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BE" altLang="en-US" sz="2000" b="0" kern="0" dirty="0" err="1">
                <a:solidFill>
                  <a:srgbClr val="FFFFFF"/>
                </a:solidFill>
                <a:latin typeface="Verdana"/>
              </a:rPr>
              <a:t>Výbor</a:t>
            </a:r>
            <a:r>
              <a:rPr lang="fr-BE" altLang="en-US" sz="2000" b="0" kern="0" dirty="0">
                <a:solidFill>
                  <a:srgbClr val="FFFFFF"/>
                </a:solidFill>
                <a:latin typeface="Verdana"/>
              </a:rPr>
              <a:t> </a:t>
            </a:r>
            <a:r>
              <a:rPr lang="fr-BE" altLang="en-US" sz="2000" b="0" kern="0" dirty="0" err="1">
                <a:solidFill>
                  <a:srgbClr val="FFFFFF"/>
                </a:solidFill>
                <a:latin typeface="Verdana"/>
              </a:rPr>
              <a:t>regionů</a:t>
            </a:r>
            <a:r>
              <a:rPr lang="fr-BE" altLang="en-US" sz="2000" b="0" kern="0" dirty="0">
                <a:solidFill>
                  <a:srgbClr val="FFFFFF"/>
                </a:solidFill>
                <a:latin typeface="Verdana"/>
              </a:rPr>
              <a:t> – </a:t>
            </a:r>
            <a:r>
              <a:rPr lang="fr-BE" altLang="en-US" sz="2000" b="0" kern="0" dirty="0" err="1">
                <a:solidFill>
                  <a:srgbClr val="FFFFFF"/>
                </a:solidFill>
                <a:latin typeface="Verdana"/>
              </a:rPr>
              <a:t>hlas</a:t>
            </a:r>
            <a:r>
              <a:rPr lang="fr-BE" altLang="en-US" sz="2000" b="0" kern="0" dirty="0">
                <a:solidFill>
                  <a:srgbClr val="FFFFFF"/>
                </a:solidFill>
                <a:latin typeface="Verdana"/>
              </a:rPr>
              <a:t> </a:t>
            </a:r>
            <a:r>
              <a:rPr lang="fr-BE" altLang="en-US" sz="2000" b="0" kern="0" dirty="0" err="1">
                <a:solidFill>
                  <a:srgbClr val="FFFFFF"/>
                </a:solidFill>
                <a:latin typeface="Verdana"/>
              </a:rPr>
              <a:t>místní</a:t>
            </a:r>
            <a:r>
              <a:rPr lang="fr-BE" altLang="en-US" sz="2000" b="0" kern="0" dirty="0">
                <a:solidFill>
                  <a:srgbClr val="FFFFFF"/>
                </a:solidFill>
                <a:latin typeface="Verdana"/>
              </a:rPr>
              <a:t> </a:t>
            </a:r>
            <a:r>
              <a:rPr lang="fr-BE" altLang="en-US" sz="2000" b="0" kern="0" dirty="0" err="1">
                <a:solidFill>
                  <a:srgbClr val="FFFFFF"/>
                </a:solidFill>
                <a:latin typeface="Verdana"/>
              </a:rPr>
              <a:t>správy</a:t>
            </a:r>
            <a:endParaRPr lang="en-US" altLang="en-US" sz="2000" b="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98307" name="Rectangle 7">
            <a:extLst>
              <a:ext uri="{FF2B5EF4-FFF2-40B4-BE49-F238E27FC236}">
                <a16:creationId xmlns:a16="http://schemas.microsoft.com/office/drawing/2014/main" id="{75F236DC-0834-46EF-B74E-1EB4F6938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988" y="1851025"/>
            <a:ext cx="5661025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Zastupuje města a region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Má poradní funkci při tvorbě nových předpisů a politik EU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  <a:t>Podporuje zapojování místní správy do řešení záležitostí EU</a:t>
            </a:r>
            <a:br>
              <a:rPr lang="en-US" altLang="en-US" sz="1500">
                <a:solidFill>
                  <a:srgbClr val="595959"/>
                </a:solidFill>
                <a:latin typeface="Verdana" panose="020B0604030504040204" pitchFamily="34" charset="0"/>
              </a:rPr>
            </a:br>
            <a:endParaRPr lang="en-US" altLang="en-US" sz="150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pic>
        <p:nvPicPr>
          <p:cNvPr id="98308" name="Picture 5">
            <a:extLst>
              <a:ext uri="{FF2B5EF4-FFF2-40B4-BE49-F238E27FC236}">
                <a16:creationId xmlns:a16="http://schemas.microsoft.com/office/drawing/2014/main" id="{A8247A89-D0BC-473F-A768-6220CD9EF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3900488"/>
            <a:ext cx="5470525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9" name="Rectangle 7">
            <a:extLst>
              <a:ext uri="{FF2B5EF4-FFF2-40B4-BE49-F238E27FC236}">
                <a16:creationId xmlns:a16="http://schemas.microsoft.com/office/drawing/2014/main" id="{0487DB4B-2FA3-4DEA-8A22-402125077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038" y="1296988"/>
            <a:ext cx="4560887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9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75190BAC-D2E7-4D60-9B86-1D3EBE27A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27913" cy="69215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nl-BE" b="0" kern="1200" dirty="0" err="1">
                <a:ea typeface="+mn-ea"/>
                <a:cs typeface="+mn-cs"/>
              </a:rPr>
              <a:t>Jak</a:t>
            </a:r>
            <a:r>
              <a:rPr lang="en-GB" altLang="nl-BE" b="0" kern="1200" dirty="0">
                <a:ea typeface="+mn-ea"/>
                <a:cs typeface="+mn-cs"/>
              </a:rPr>
              <a:t> </a:t>
            </a:r>
            <a:r>
              <a:rPr lang="en-GB" altLang="nl-BE" b="0" kern="1200" dirty="0" err="1">
                <a:ea typeface="+mn-ea"/>
                <a:cs typeface="+mn-cs"/>
              </a:rPr>
              <a:t>kontaktovat</a:t>
            </a:r>
            <a:r>
              <a:rPr lang="en-GB" altLang="nl-BE" b="0" kern="1200" dirty="0">
                <a:ea typeface="+mn-ea"/>
                <a:cs typeface="+mn-cs"/>
              </a:rPr>
              <a:t> EU</a:t>
            </a:r>
          </a:p>
        </p:txBody>
      </p:sp>
      <p:sp>
        <p:nvSpPr>
          <p:cNvPr id="100355" name="Text Box 6">
            <a:extLst>
              <a:ext uri="{FF2B5EF4-FFF2-40B4-BE49-F238E27FC236}">
                <a16:creationId xmlns:a16="http://schemas.microsoft.com/office/drawing/2014/main" id="{C9BF42C6-5B67-4640-9DE9-E02905B20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650" y="1844675"/>
            <a:ext cx="67675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 err="1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Máte</a:t>
            </a:r>
            <a:r>
              <a:rPr lang="en-US" altLang="en-US" sz="1800" b="0" dirty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800" b="0" dirty="0" err="1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otázky</a:t>
            </a:r>
            <a:r>
              <a:rPr lang="en-US" altLang="en-US" sz="1800" b="0" dirty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800" b="0" dirty="0" err="1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ohledně</a:t>
            </a:r>
            <a:r>
              <a:rPr lang="en-US" altLang="en-US" sz="1800" b="0" dirty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EU? </a:t>
            </a:r>
            <a:r>
              <a:rPr lang="cs-CZ" altLang="en-US" sz="1800" b="0" dirty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Využijte s</a:t>
            </a:r>
            <a:r>
              <a:rPr lang="en-US" altLang="en-US" sz="1800" b="0" dirty="0" err="1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lužb</a:t>
            </a:r>
            <a:r>
              <a:rPr lang="cs-CZ" altLang="en-US" sz="1800" b="0" dirty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en-US" altLang="en-US" sz="1800" b="0" dirty="0">
                <a:solidFill>
                  <a:srgbClr val="359AC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Europa Direct.</a:t>
            </a:r>
          </a:p>
        </p:txBody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93820833-6EDD-4848-AA2E-A09E862BA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2757488"/>
            <a:ext cx="3757613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pl-PL" altLang="en-US" sz="1500" b="0" dirty="0" err="1">
                <a:solidFill>
                  <a:srgbClr val="595959"/>
                </a:solidFill>
              </a:rPr>
              <a:t>Telefonicky</a:t>
            </a:r>
            <a:r>
              <a:rPr lang="pl-PL" altLang="en-US" sz="1500" b="0" dirty="0">
                <a:solidFill>
                  <a:srgbClr val="595959"/>
                </a:solidFill>
              </a:rPr>
              <a:t>, e-mailem </a:t>
            </a:r>
            <a:r>
              <a:rPr lang="pl-PL" altLang="en-US" sz="1500" b="0" dirty="0" err="1">
                <a:solidFill>
                  <a:srgbClr val="595959"/>
                </a:solidFill>
              </a:rPr>
              <a:t>nebo</a:t>
            </a:r>
            <a:r>
              <a:rPr lang="pl-PL" altLang="en-US" sz="1500" b="0" dirty="0">
                <a:solidFill>
                  <a:srgbClr val="595959"/>
                </a:solidFill>
              </a:rPr>
              <a:t> na </a:t>
            </a:r>
            <a:r>
              <a:rPr lang="pl-PL" altLang="en-US" sz="1500" b="0" dirty="0" err="1">
                <a:solidFill>
                  <a:srgbClr val="595959"/>
                </a:solidFill>
              </a:rPr>
              <a:t>webovém</a:t>
            </a:r>
            <a:r>
              <a:rPr lang="pl-PL" altLang="en-US" sz="1500" b="0" dirty="0">
                <a:solidFill>
                  <a:srgbClr val="595959"/>
                </a:solidFill>
              </a:rPr>
              <a:t> chatu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cs-CZ" altLang="en-US" sz="1500" b="0" dirty="0">
                <a:solidFill>
                  <a:srgbClr val="595959"/>
                </a:solidFill>
              </a:rPr>
              <a:t>R</a:t>
            </a:r>
            <a:r>
              <a:rPr lang="en-GB" altLang="en-US" sz="1500" b="0" dirty="0" err="1">
                <a:solidFill>
                  <a:srgbClr val="595959"/>
                </a:solidFill>
              </a:rPr>
              <a:t>egionální</a:t>
            </a:r>
            <a:r>
              <a:rPr lang="en-GB" altLang="en-US" sz="1500" b="0" dirty="0">
                <a:solidFill>
                  <a:srgbClr val="595959"/>
                </a:solidFill>
              </a:rPr>
              <a:t> </a:t>
            </a:r>
            <a:r>
              <a:rPr lang="en-GB" altLang="en-US" sz="1500" b="0" dirty="0" err="1">
                <a:solidFill>
                  <a:srgbClr val="595959"/>
                </a:solidFill>
              </a:rPr>
              <a:t>informační</a:t>
            </a:r>
            <a:r>
              <a:rPr lang="en-GB" altLang="en-US" sz="1500" b="0" dirty="0">
                <a:solidFill>
                  <a:srgbClr val="595959"/>
                </a:solidFill>
              </a:rPr>
              <a:t> </a:t>
            </a:r>
            <a:r>
              <a:rPr lang="en-GB" altLang="en-US" sz="1500" b="0" dirty="0" err="1">
                <a:solidFill>
                  <a:srgbClr val="595959"/>
                </a:solidFill>
              </a:rPr>
              <a:t>středisk</a:t>
            </a:r>
            <a:r>
              <a:rPr lang="cs-CZ" altLang="en-US" sz="1500" b="0" dirty="0">
                <a:solidFill>
                  <a:srgbClr val="595959"/>
                </a:solidFill>
              </a:rPr>
              <a:t>a    v celé EU</a:t>
            </a:r>
            <a:endParaRPr lang="en-GB" altLang="en-US" sz="1500" b="0" dirty="0">
              <a:solidFill>
                <a:srgbClr val="595959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endParaRPr lang="fr-BE" altLang="nl-BE" sz="1400" b="0" i="1" dirty="0">
              <a:solidFill>
                <a:srgbClr val="2976A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endParaRPr lang="en-GB" altLang="nl-BE" sz="1400" b="0" i="1" dirty="0">
              <a:solidFill>
                <a:srgbClr val="2976A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GB" altLang="nl-BE" sz="1600" i="1" dirty="0">
                <a:solidFill>
                  <a:srgbClr val="2976AB"/>
                </a:solidFill>
              </a:rPr>
              <a:t>europa.eu/</a:t>
            </a:r>
            <a:r>
              <a:rPr lang="en-GB" altLang="nl-BE" sz="1600" i="1" dirty="0" err="1">
                <a:solidFill>
                  <a:srgbClr val="2976AB"/>
                </a:solidFill>
              </a:rPr>
              <a:t>europedirect</a:t>
            </a:r>
            <a:endParaRPr lang="en-GB" altLang="nl-BE" sz="1600" i="1" dirty="0">
              <a:solidFill>
                <a:srgbClr val="2976A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nl-BE" altLang="en-US" sz="1300" b="0" dirty="0">
              <a:solidFill>
                <a:srgbClr val="595959"/>
              </a:solidFill>
            </a:endParaRPr>
          </a:p>
        </p:txBody>
      </p:sp>
      <p:pic>
        <p:nvPicPr>
          <p:cNvPr id="100357" name="Picture 2">
            <a:extLst>
              <a:ext uri="{FF2B5EF4-FFF2-40B4-BE49-F238E27FC236}">
                <a16:creationId xmlns:a16="http://schemas.microsoft.com/office/drawing/2014/main" id="{419EC36B-4F08-4B52-842F-2F859583B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2757488"/>
            <a:ext cx="2630487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1-PUB">
  <a:themeElements>
    <a:clrScheme name="template1-PU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1-PUB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1-PU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1-PUB">
  <a:themeElements>
    <a:clrScheme name="template1-PU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1-PUB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1-PU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template1-PUB">
  <a:themeElements>
    <a:clrScheme name="template1-PU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1-PUB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1-PU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-PU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-PU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1939</Words>
  <Application>Microsoft Office PowerPoint</Application>
  <PresentationFormat>On-screen Show (4:3)</PresentationFormat>
  <Paragraphs>422</Paragraphs>
  <Slides>43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43</vt:i4>
      </vt:variant>
    </vt:vector>
  </HeadingPairs>
  <TitlesOfParts>
    <vt:vector size="60" baseType="lpstr">
      <vt:lpstr>Arial</vt:lpstr>
      <vt:lpstr>Calibri</vt:lpstr>
      <vt:lpstr>Calibri Light</vt:lpstr>
      <vt:lpstr>Vani</vt:lpstr>
      <vt:lpstr>Verdana</vt:lpstr>
      <vt:lpstr>Office Theme</vt:lpstr>
      <vt:lpstr>template1-PUB</vt:lpstr>
      <vt:lpstr>1_template1-PUB</vt:lpstr>
      <vt:lpstr>4_Office Theme</vt:lpstr>
      <vt:lpstr>9_Office Theme</vt:lpstr>
      <vt:lpstr>15_Office Theme</vt:lpstr>
      <vt:lpstr>17_Office Theme</vt:lpstr>
      <vt:lpstr>18_Office Theme</vt:lpstr>
      <vt:lpstr>23_Office Theme</vt:lpstr>
      <vt:lpstr>24_Office Theme</vt:lpstr>
      <vt:lpstr>27_Office Theme</vt:lpstr>
      <vt:lpstr>2_template1-PUB</vt:lpstr>
      <vt:lpstr>Evropská unie: 446 milionů obyvatel – 27 zemí</vt:lpstr>
      <vt:lpstr>PowerPoint Presentation</vt:lpstr>
      <vt:lpstr>Symboly EU</vt:lpstr>
      <vt:lpstr>24 úředních jazyků</vt:lpstr>
      <vt:lpstr>Velké rozšíření: sjednocení východu a západu</vt:lpstr>
      <vt:lpstr>Kandidátské země a potenciální kandidáti</vt:lpstr>
      <vt:lpstr>Demokratická spolupráce států EU stojí na právních základech - smlouvách </vt:lpstr>
      <vt:lpstr>Listina základních práv EU</vt:lpstr>
      <vt:lpstr>Obyvatelstvo EU ve srovnání se zbytkem světa</vt:lpstr>
      <vt:lpstr>Kolik má EU obyvatel?</vt:lpstr>
      <vt:lpstr>Evropská ekonomika: společně jsme silnější </vt:lpstr>
      <vt:lpstr>Investiční plán pro Evropu</vt:lpstr>
      <vt:lpstr>Bankovní unie: bezpečné a spolehlivé banky</vt:lpstr>
      <vt:lpstr>Jak EU utrácí své peníze? </vt:lpstr>
      <vt:lpstr>Změna klimatu – Ambiciózní cíle EU</vt:lpstr>
      <vt:lpstr>Euro – měna Evropanů </vt:lpstr>
      <vt:lpstr>Jednotný trh a svoboda volby</vt:lpstr>
      <vt:lpstr> Propojená Evropa: Jednotný digitální trh</vt:lpstr>
      <vt:lpstr>Sociální Evropa</vt:lpstr>
      <vt:lpstr>Svoboda pohybu</vt:lpstr>
      <vt:lpstr>Studium v zahraničí</vt:lpstr>
      <vt:lpstr>Svoboda, bezpečnost a spravedlnost v EU</vt:lpstr>
      <vt:lpstr>EU: šíření míru a prosperity</vt:lpstr>
      <vt:lpstr>EU: posílení spolupráce v oblasti bezpečnosti a obrany</vt:lpstr>
      <vt:lpstr>EU je největším poskytovatelem rozvojové pomoci na světě</vt:lpstr>
      <vt:lpstr>Rovnost žen a mužů</vt:lpstr>
      <vt:lpstr>Zdravější život a životní prostředí</vt:lpstr>
      <vt:lpstr>Ochrana práv spotřebitelů </vt:lpstr>
      <vt:lpstr>PowerPoint Presentation</vt:lpstr>
      <vt:lpstr>Instituce EU</vt:lpstr>
      <vt:lpstr>Jak vznikají právní předpisy EU</vt:lpstr>
      <vt:lpstr>PowerPoint Presentation</vt:lpstr>
      <vt:lpstr>Rada ministrů – způsob hlasování</vt:lpstr>
      <vt:lpstr>Summit Evropské rady</vt:lpstr>
      <vt:lpstr>PowerPoint Presentation</vt:lpstr>
      <vt:lpstr>PowerPoint Presentation</vt:lpstr>
      <vt:lpstr>PowerPoint Presentation</vt:lpstr>
      <vt:lpstr>Evropská ombudsmanka</vt:lpstr>
      <vt:lpstr>PowerPoint Presentation</vt:lpstr>
      <vt:lpstr>PowerPoint Presentation</vt:lpstr>
      <vt:lpstr>PowerPoint Presentation</vt:lpstr>
      <vt:lpstr>PowerPoint Presentation</vt:lpstr>
      <vt:lpstr>Jak kontaktovat EU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2015-01-27T13:25:04Z</dcterms:created>
  <dcterms:modified xsi:type="dcterms:W3CDTF">2020-04-08T07:20:30Z</dcterms:modified>
</cp:coreProperties>
</file>